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59" r:id="rId5"/>
    <p:sldId id="262" r:id="rId6"/>
    <p:sldId id="260" r:id="rId7"/>
    <p:sldId id="261"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3A74"/>
    <a:srgbClr val="5C6F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3819BE-E218-4F84-8A57-D1B720DD8211}" type="datetimeFigureOut">
              <a:rPr lang="en-IN" smtClean="0"/>
              <a:t>10-10-2023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70F42F-5BB3-47C4-BE38-2B5765E8775D}" type="slidenum">
              <a:rPr lang="en-IN" smtClean="0"/>
              <a:t>‹#›</a:t>
            </a:fld>
            <a:endParaRPr lang="en-IN"/>
          </a:p>
        </p:txBody>
      </p:sp>
    </p:spTree>
    <p:extLst>
      <p:ext uri="{BB962C8B-B14F-4D97-AF65-F5344CB8AC3E}">
        <p14:creationId xmlns:p14="http://schemas.microsoft.com/office/powerpoint/2010/main" val="308208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665C-269F-DE57-5595-AEF87AFD72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3BA6519-2BEA-472B-593A-A7DAE14B88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9AE9FD0-59F5-DE24-274B-9D33A932F40E}"/>
              </a:ext>
            </a:extLst>
          </p:cNvPr>
          <p:cNvSpPr>
            <a:spLocks noGrp="1"/>
          </p:cNvSpPr>
          <p:nvPr>
            <p:ph type="dt" sz="half" idx="10"/>
          </p:nvPr>
        </p:nvSpPr>
        <p:spPr/>
        <p:txBody>
          <a:bodyPr/>
          <a:lstStyle/>
          <a:p>
            <a:fld id="{BAE5111E-CF91-41D8-A442-5F96F835E067}" type="datetimeFigureOut">
              <a:rPr lang="en-IN" smtClean="0"/>
              <a:t>10-10-2023</a:t>
            </a:fld>
            <a:endParaRPr lang="en-IN"/>
          </a:p>
        </p:txBody>
      </p:sp>
      <p:sp>
        <p:nvSpPr>
          <p:cNvPr id="5" name="Footer Placeholder 4">
            <a:extLst>
              <a:ext uri="{FF2B5EF4-FFF2-40B4-BE49-F238E27FC236}">
                <a16:creationId xmlns:a16="http://schemas.microsoft.com/office/drawing/2014/main" id="{E87FDE7F-842C-479C-B595-FA8DDE0DA5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DDADF1-E4BC-BFFF-C7C5-7012E41F8815}"/>
              </a:ext>
            </a:extLst>
          </p:cNvPr>
          <p:cNvSpPr>
            <a:spLocks noGrp="1"/>
          </p:cNvSpPr>
          <p:nvPr>
            <p:ph type="sldNum" sz="quarter" idx="12"/>
          </p:nvPr>
        </p:nvSpPr>
        <p:spPr/>
        <p:txBody>
          <a:bodyPr/>
          <a:lstStyle/>
          <a:p>
            <a:fld id="{5625EDFD-E4A5-4F2D-8F7D-FA683F6C9C64}" type="slidenum">
              <a:rPr lang="en-IN" smtClean="0"/>
              <a:t>‹#›</a:t>
            </a:fld>
            <a:endParaRPr lang="en-IN"/>
          </a:p>
        </p:txBody>
      </p:sp>
    </p:spTree>
    <p:extLst>
      <p:ext uri="{BB962C8B-B14F-4D97-AF65-F5344CB8AC3E}">
        <p14:creationId xmlns:p14="http://schemas.microsoft.com/office/powerpoint/2010/main" val="3801867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E904C-6BFA-04AC-6293-6523959901A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1B801F5-3DFF-A13C-A602-D07B9E9439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CCF6A1-40B5-1413-55E6-B31FCEF1340B}"/>
              </a:ext>
            </a:extLst>
          </p:cNvPr>
          <p:cNvSpPr>
            <a:spLocks noGrp="1"/>
          </p:cNvSpPr>
          <p:nvPr>
            <p:ph type="dt" sz="half" idx="10"/>
          </p:nvPr>
        </p:nvSpPr>
        <p:spPr/>
        <p:txBody>
          <a:bodyPr/>
          <a:lstStyle/>
          <a:p>
            <a:fld id="{BAE5111E-CF91-41D8-A442-5F96F835E067}" type="datetimeFigureOut">
              <a:rPr lang="en-IN" smtClean="0"/>
              <a:t>10-10-2023</a:t>
            </a:fld>
            <a:endParaRPr lang="en-IN"/>
          </a:p>
        </p:txBody>
      </p:sp>
      <p:sp>
        <p:nvSpPr>
          <p:cNvPr id="5" name="Footer Placeholder 4">
            <a:extLst>
              <a:ext uri="{FF2B5EF4-FFF2-40B4-BE49-F238E27FC236}">
                <a16:creationId xmlns:a16="http://schemas.microsoft.com/office/drawing/2014/main" id="{7EDF2A1A-3FDC-34EB-0FD8-E2CCD1F4C5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298356-15D7-D9D0-3404-A356E126AE1D}"/>
              </a:ext>
            </a:extLst>
          </p:cNvPr>
          <p:cNvSpPr>
            <a:spLocks noGrp="1"/>
          </p:cNvSpPr>
          <p:nvPr>
            <p:ph type="sldNum" sz="quarter" idx="12"/>
          </p:nvPr>
        </p:nvSpPr>
        <p:spPr/>
        <p:txBody>
          <a:bodyPr/>
          <a:lstStyle/>
          <a:p>
            <a:fld id="{5625EDFD-E4A5-4F2D-8F7D-FA683F6C9C64}" type="slidenum">
              <a:rPr lang="en-IN" smtClean="0"/>
              <a:t>‹#›</a:t>
            </a:fld>
            <a:endParaRPr lang="en-IN"/>
          </a:p>
        </p:txBody>
      </p:sp>
    </p:spTree>
    <p:extLst>
      <p:ext uri="{BB962C8B-B14F-4D97-AF65-F5344CB8AC3E}">
        <p14:creationId xmlns:p14="http://schemas.microsoft.com/office/powerpoint/2010/main" val="3993724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B85515-BC1D-A9AF-AEFF-20B8AFF196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D7380B3-8DA4-39F3-A7E9-564EE9DC40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C7B0D9-134E-E34B-E980-6C5D7B3AB284}"/>
              </a:ext>
            </a:extLst>
          </p:cNvPr>
          <p:cNvSpPr>
            <a:spLocks noGrp="1"/>
          </p:cNvSpPr>
          <p:nvPr>
            <p:ph type="dt" sz="half" idx="10"/>
          </p:nvPr>
        </p:nvSpPr>
        <p:spPr/>
        <p:txBody>
          <a:bodyPr/>
          <a:lstStyle/>
          <a:p>
            <a:fld id="{BAE5111E-CF91-41D8-A442-5F96F835E067}" type="datetimeFigureOut">
              <a:rPr lang="en-IN" smtClean="0"/>
              <a:t>10-10-2023</a:t>
            </a:fld>
            <a:endParaRPr lang="en-IN"/>
          </a:p>
        </p:txBody>
      </p:sp>
      <p:sp>
        <p:nvSpPr>
          <p:cNvPr id="5" name="Footer Placeholder 4">
            <a:extLst>
              <a:ext uri="{FF2B5EF4-FFF2-40B4-BE49-F238E27FC236}">
                <a16:creationId xmlns:a16="http://schemas.microsoft.com/office/drawing/2014/main" id="{8645DF93-3C77-29EF-9679-CA9D6B28F4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0DD959-9E19-8DBD-32F3-B2CD843E459A}"/>
              </a:ext>
            </a:extLst>
          </p:cNvPr>
          <p:cNvSpPr>
            <a:spLocks noGrp="1"/>
          </p:cNvSpPr>
          <p:nvPr>
            <p:ph type="sldNum" sz="quarter" idx="12"/>
          </p:nvPr>
        </p:nvSpPr>
        <p:spPr/>
        <p:txBody>
          <a:bodyPr/>
          <a:lstStyle/>
          <a:p>
            <a:fld id="{5625EDFD-E4A5-4F2D-8F7D-FA683F6C9C64}" type="slidenum">
              <a:rPr lang="en-IN" smtClean="0"/>
              <a:t>‹#›</a:t>
            </a:fld>
            <a:endParaRPr lang="en-IN"/>
          </a:p>
        </p:txBody>
      </p:sp>
    </p:spTree>
    <p:extLst>
      <p:ext uri="{BB962C8B-B14F-4D97-AF65-F5344CB8AC3E}">
        <p14:creationId xmlns:p14="http://schemas.microsoft.com/office/powerpoint/2010/main" val="4074045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3E854-5DA4-2B38-4266-A376D11352E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01B9D1D-3541-1A66-44B2-A81A06090D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DF1E6D-BFBA-1584-6AFC-0A7FF0DCD4A8}"/>
              </a:ext>
            </a:extLst>
          </p:cNvPr>
          <p:cNvSpPr>
            <a:spLocks noGrp="1"/>
          </p:cNvSpPr>
          <p:nvPr>
            <p:ph type="dt" sz="half" idx="10"/>
          </p:nvPr>
        </p:nvSpPr>
        <p:spPr/>
        <p:txBody>
          <a:bodyPr/>
          <a:lstStyle/>
          <a:p>
            <a:fld id="{BAE5111E-CF91-41D8-A442-5F96F835E067}" type="datetimeFigureOut">
              <a:rPr lang="en-IN" smtClean="0"/>
              <a:t>10-10-2023</a:t>
            </a:fld>
            <a:endParaRPr lang="en-IN"/>
          </a:p>
        </p:txBody>
      </p:sp>
      <p:sp>
        <p:nvSpPr>
          <p:cNvPr id="5" name="Footer Placeholder 4">
            <a:extLst>
              <a:ext uri="{FF2B5EF4-FFF2-40B4-BE49-F238E27FC236}">
                <a16:creationId xmlns:a16="http://schemas.microsoft.com/office/drawing/2014/main" id="{3B8EAC41-33A3-4994-8623-A2292B811D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310CB0-3692-913A-5B83-CC2250EF53B7}"/>
              </a:ext>
            </a:extLst>
          </p:cNvPr>
          <p:cNvSpPr>
            <a:spLocks noGrp="1"/>
          </p:cNvSpPr>
          <p:nvPr>
            <p:ph type="sldNum" sz="quarter" idx="12"/>
          </p:nvPr>
        </p:nvSpPr>
        <p:spPr/>
        <p:txBody>
          <a:bodyPr/>
          <a:lstStyle/>
          <a:p>
            <a:fld id="{5625EDFD-E4A5-4F2D-8F7D-FA683F6C9C64}" type="slidenum">
              <a:rPr lang="en-IN" smtClean="0"/>
              <a:t>‹#›</a:t>
            </a:fld>
            <a:endParaRPr lang="en-IN"/>
          </a:p>
        </p:txBody>
      </p:sp>
    </p:spTree>
    <p:extLst>
      <p:ext uri="{BB962C8B-B14F-4D97-AF65-F5344CB8AC3E}">
        <p14:creationId xmlns:p14="http://schemas.microsoft.com/office/powerpoint/2010/main" val="1017709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CC143-8C32-9A1D-ED20-96241B580B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FCC4171-0A4C-019C-A03F-4842B7458E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18DFE0-8393-CA39-E1E9-485847A8651B}"/>
              </a:ext>
            </a:extLst>
          </p:cNvPr>
          <p:cNvSpPr>
            <a:spLocks noGrp="1"/>
          </p:cNvSpPr>
          <p:nvPr>
            <p:ph type="dt" sz="half" idx="10"/>
          </p:nvPr>
        </p:nvSpPr>
        <p:spPr/>
        <p:txBody>
          <a:bodyPr/>
          <a:lstStyle/>
          <a:p>
            <a:fld id="{BAE5111E-CF91-41D8-A442-5F96F835E067}" type="datetimeFigureOut">
              <a:rPr lang="en-IN" smtClean="0"/>
              <a:t>10-10-2023</a:t>
            </a:fld>
            <a:endParaRPr lang="en-IN"/>
          </a:p>
        </p:txBody>
      </p:sp>
      <p:sp>
        <p:nvSpPr>
          <p:cNvPr id="5" name="Footer Placeholder 4">
            <a:extLst>
              <a:ext uri="{FF2B5EF4-FFF2-40B4-BE49-F238E27FC236}">
                <a16:creationId xmlns:a16="http://schemas.microsoft.com/office/drawing/2014/main" id="{F1BF71A4-1121-377D-B57E-1163C34B31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B039FD-63D6-A069-2082-30F262856C4B}"/>
              </a:ext>
            </a:extLst>
          </p:cNvPr>
          <p:cNvSpPr>
            <a:spLocks noGrp="1"/>
          </p:cNvSpPr>
          <p:nvPr>
            <p:ph type="sldNum" sz="quarter" idx="12"/>
          </p:nvPr>
        </p:nvSpPr>
        <p:spPr/>
        <p:txBody>
          <a:bodyPr/>
          <a:lstStyle/>
          <a:p>
            <a:fld id="{5625EDFD-E4A5-4F2D-8F7D-FA683F6C9C64}" type="slidenum">
              <a:rPr lang="en-IN" smtClean="0"/>
              <a:t>‹#›</a:t>
            </a:fld>
            <a:endParaRPr lang="en-IN"/>
          </a:p>
        </p:txBody>
      </p:sp>
    </p:spTree>
    <p:extLst>
      <p:ext uri="{BB962C8B-B14F-4D97-AF65-F5344CB8AC3E}">
        <p14:creationId xmlns:p14="http://schemas.microsoft.com/office/powerpoint/2010/main" val="3252995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37296-5D96-7CB3-86F9-B8BC4594CB9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2A9450-1172-9EF0-AD71-C01ADE8C09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2547040-F3E5-08D9-B569-FB4789E154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C68E7FD-07F8-FFAB-4568-E291C17898EA}"/>
              </a:ext>
            </a:extLst>
          </p:cNvPr>
          <p:cNvSpPr>
            <a:spLocks noGrp="1"/>
          </p:cNvSpPr>
          <p:nvPr>
            <p:ph type="dt" sz="half" idx="10"/>
          </p:nvPr>
        </p:nvSpPr>
        <p:spPr/>
        <p:txBody>
          <a:bodyPr/>
          <a:lstStyle/>
          <a:p>
            <a:fld id="{BAE5111E-CF91-41D8-A442-5F96F835E067}" type="datetimeFigureOut">
              <a:rPr lang="en-IN" smtClean="0"/>
              <a:t>10-10-2023</a:t>
            </a:fld>
            <a:endParaRPr lang="en-IN"/>
          </a:p>
        </p:txBody>
      </p:sp>
      <p:sp>
        <p:nvSpPr>
          <p:cNvPr id="6" name="Footer Placeholder 5">
            <a:extLst>
              <a:ext uri="{FF2B5EF4-FFF2-40B4-BE49-F238E27FC236}">
                <a16:creationId xmlns:a16="http://schemas.microsoft.com/office/drawing/2014/main" id="{00C9C60B-B94E-9FD3-8629-60228A8124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CB6B60A-023D-D5A6-6A9E-32692569FF40}"/>
              </a:ext>
            </a:extLst>
          </p:cNvPr>
          <p:cNvSpPr>
            <a:spLocks noGrp="1"/>
          </p:cNvSpPr>
          <p:nvPr>
            <p:ph type="sldNum" sz="quarter" idx="12"/>
          </p:nvPr>
        </p:nvSpPr>
        <p:spPr/>
        <p:txBody>
          <a:bodyPr/>
          <a:lstStyle/>
          <a:p>
            <a:fld id="{5625EDFD-E4A5-4F2D-8F7D-FA683F6C9C64}" type="slidenum">
              <a:rPr lang="en-IN" smtClean="0"/>
              <a:t>‹#›</a:t>
            </a:fld>
            <a:endParaRPr lang="en-IN"/>
          </a:p>
        </p:txBody>
      </p:sp>
    </p:spTree>
    <p:extLst>
      <p:ext uri="{BB962C8B-B14F-4D97-AF65-F5344CB8AC3E}">
        <p14:creationId xmlns:p14="http://schemas.microsoft.com/office/powerpoint/2010/main" val="1501261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322A1-7E31-2398-A842-CCA2445E625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9FBBDD6-877A-447D-3D79-A96AADAF52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299AB4-A8C3-1C4F-D1F5-87A97CB4E5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B9557B1-E4DE-04D8-01BB-7089BBA5C9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230A0C-F888-A9A8-B7B6-8F8239A02F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542E4BF-825C-FC21-3FCB-4AFCE4F315C2}"/>
              </a:ext>
            </a:extLst>
          </p:cNvPr>
          <p:cNvSpPr>
            <a:spLocks noGrp="1"/>
          </p:cNvSpPr>
          <p:nvPr>
            <p:ph type="dt" sz="half" idx="10"/>
          </p:nvPr>
        </p:nvSpPr>
        <p:spPr/>
        <p:txBody>
          <a:bodyPr/>
          <a:lstStyle/>
          <a:p>
            <a:fld id="{BAE5111E-CF91-41D8-A442-5F96F835E067}" type="datetimeFigureOut">
              <a:rPr lang="en-IN" smtClean="0"/>
              <a:t>10-10-2023</a:t>
            </a:fld>
            <a:endParaRPr lang="en-IN"/>
          </a:p>
        </p:txBody>
      </p:sp>
      <p:sp>
        <p:nvSpPr>
          <p:cNvPr id="8" name="Footer Placeholder 7">
            <a:extLst>
              <a:ext uri="{FF2B5EF4-FFF2-40B4-BE49-F238E27FC236}">
                <a16:creationId xmlns:a16="http://schemas.microsoft.com/office/drawing/2014/main" id="{5C566E9B-9FE9-E425-C19B-0B0215F39B5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D161140-B020-4AD6-97F8-56A75F159CD2}"/>
              </a:ext>
            </a:extLst>
          </p:cNvPr>
          <p:cNvSpPr>
            <a:spLocks noGrp="1"/>
          </p:cNvSpPr>
          <p:nvPr>
            <p:ph type="sldNum" sz="quarter" idx="12"/>
          </p:nvPr>
        </p:nvSpPr>
        <p:spPr/>
        <p:txBody>
          <a:bodyPr/>
          <a:lstStyle/>
          <a:p>
            <a:fld id="{5625EDFD-E4A5-4F2D-8F7D-FA683F6C9C64}" type="slidenum">
              <a:rPr lang="en-IN" smtClean="0"/>
              <a:t>‹#›</a:t>
            </a:fld>
            <a:endParaRPr lang="en-IN"/>
          </a:p>
        </p:txBody>
      </p:sp>
    </p:spTree>
    <p:extLst>
      <p:ext uri="{BB962C8B-B14F-4D97-AF65-F5344CB8AC3E}">
        <p14:creationId xmlns:p14="http://schemas.microsoft.com/office/powerpoint/2010/main" val="664768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6E262-425B-9CBF-3960-9EB144D5C5F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A330EC2-22D4-5B6B-4E45-BA3FF0556FCC}"/>
              </a:ext>
            </a:extLst>
          </p:cNvPr>
          <p:cNvSpPr>
            <a:spLocks noGrp="1"/>
          </p:cNvSpPr>
          <p:nvPr>
            <p:ph type="dt" sz="half" idx="10"/>
          </p:nvPr>
        </p:nvSpPr>
        <p:spPr/>
        <p:txBody>
          <a:bodyPr/>
          <a:lstStyle/>
          <a:p>
            <a:fld id="{BAE5111E-CF91-41D8-A442-5F96F835E067}" type="datetimeFigureOut">
              <a:rPr lang="en-IN" smtClean="0"/>
              <a:t>10-10-2023</a:t>
            </a:fld>
            <a:endParaRPr lang="en-IN"/>
          </a:p>
        </p:txBody>
      </p:sp>
      <p:sp>
        <p:nvSpPr>
          <p:cNvPr id="4" name="Footer Placeholder 3">
            <a:extLst>
              <a:ext uri="{FF2B5EF4-FFF2-40B4-BE49-F238E27FC236}">
                <a16:creationId xmlns:a16="http://schemas.microsoft.com/office/drawing/2014/main" id="{E8CCE644-3C50-BF43-2E25-7DB95EA8A88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EC92C77-9BBD-E2EC-249E-FAEEFFE0B977}"/>
              </a:ext>
            </a:extLst>
          </p:cNvPr>
          <p:cNvSpPr>
            <a:spLocks noGrp="1"/>
          </p:cNvSpPr>
          <p:nvPr>
            <p:ph type="sldNum" sz="quarter" idx="12"/>
          </p:nvPr>
        </p:nvSpPr>
        <p:spPr/>
        <p:txBody>
          <a:bodyPr/>
          <a:lstStyle/>
          <a:p>
            <a:fld id="{5625EDFD-E4A5-4F2D-8F7D-FA683F6C9C64}" type="slidenum">
              <a:rPr lang="en-IN" smtClean="0"/>
              <a:t>‹#›</a:t>
            </a:fld>
            <a:endParaRPr lang="en-IN"/>
          </a:p>
        </p:txBody>
      </p:sp>
    </p:spTree>
    <p:extLst>
      <p:ext uri="{BB962C8B-B14F-4D97-AF65-F5344CB8AC3E}">
        <p14:creationId xmlns:p14="http://schemas.microsoft.com/office/powerpoint/2010/main" val="2249070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09DAC8-33B9-B74D-E97C-FFCA4B031788}"/>
              </a:ext>
            </a:extLst>
          </p:cNvPr>
          <p:cNvSpPr>
            <a:spLocks noGrp="1"/>
          </p:cNvSpPr>
          <p:nvPr>
            <p:ph type="dt" sz="half" idx="10"/>
          </p:nvPr>
        </p:nvSpPr>
        <p:spPr/>
        <p:txBody>
          <a:bodyPr/>
          <a:lstStyle/>
          <a:p>
            <a:fld id="{BAE5111E-CF91-41D8-A442-5F96F835E067}" type="datetimeFigureOut">
              <a:rPr lang="en-IN" smtClean="0"/>
              <a:t>10-10-2023</a:t>
            </a:fld>
            <a:endParaRPr lang="en-IN"/>
          </a:p>
        </p:txBody>
      </p:sp>
      <p:sp>
        <p:nvSpPr>
          <p:cNvPr id="3" name="Footer Placeholder 2">
            <a:extLst>
              <a:ext uri="{FF2B5EF4-FFF2-40B4-BE49-F238E27FC236}">
                <a16:creationId xmlns:a16="http://schemas.microsoft.com/office/drawing/2014/main" id="{9AA210BC-C231-0E81-C9B0-232318DE8CD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BF8E76D-413B-CC9E-072F-6A097113CC48}"/>
              </a:ext>
            </a:extLst>
          </p:cNvPr>
          <p:cNvSpPr>
            <a:spLocks noGrp="1"/>
          </p:cNvSpPr>
          <p:nvPr>
            <p:ph type="sldNum" sz="quarter" idx="12"/>
          </p:nvPr>
        </p:nvSpPr>
        <p:spPr/>
        <p:txBody>
          <a:bodyPr/>
          <a:lstStyle/>
          <a:p>
            <a:fld id="{5625EDFD-E4A5-4F2D-8F7D-FA683F6C9C64}" type="slidenum">
              <a:rPr lang="en-IN" smtClean="0"/>
              <a:t>‹#›</a:t>
            </a:fld>
            <a:endParaRPr lang="en-IN"/>
          </a:p>
        </p:txBody>
      </p:sp>
    </p:spTree>
    <p:extLst>
      <p:ext uri="{BB962C8B-B14F-4D97-AF65-F5344CB8AC3E}">
        <p14:creationId xmlns:p14="http://schemas.microsoft.com/office/powerpoint/2010/main" val="2828923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113C8-BF52-AC18-B8AA-483CD81A89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E92C403-A3A4-501F-56B7-9B08532190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DA311C1-4B82-EE2A-84C4-3473AA1B15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89B79B-C2A5-1CEA-A90A-1B0251DF9148}"/>
              </a:ext>
            </a:extLst>
          </p:cNvPr>
          <p:cNvSpPr>
            <a:spLocks noGrp="1"/>
          </p:cNvSpPr>
          <p:nvPr>
            <p:ph type="dt" sz="half" idx="10"/>
          </p:nvPr>
        </p:nvSpPr>
        <p:spPr/>
        <p:txBody>
          <a:bodyPr/>
          <a:lstStyle/>
          <a:p>
            <a:fld id="{BAE5111E-CF91-41D8-A442-5F96F835E067}" type="datetimeFigureOut">
              <a:rPr lang="en-IN" smtClean="0"/>
              <a:t>10-10-2023</a:t>
            </a:fld>
            <a:endParaRPr lang="en-IN"/>
          </a:p>
        </p:txBody>
      </p:sp>
      <p:sp>
        <p:nvSpPr>
          <p:cNvPr id="6" name="Footer Placeholder 5">
            <a:extLst>
              <a:ext uri="{FF2B5EF4-FFF2-40B4-BE49-F238E27FC236}">
                <a16:creationId xmlns:a16="http://schemas.microsoft.com/office/drawing/2014/main" id="{4F8107CB-5D88-DA7B-86AD-4658073CF9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B72DF44-E8DC-307C-2F38-616D01BE1B8F}"/>
              </a:ext>
            </a:extLst>
          </p:cNvPr>
          <p:cNvSpPr>
            <a:spLocks noGrp="1"/>
          </p:cNvSpPr>
          <p:nvPr>
            <p:ph type="sldNum" sz="quarter" idx="12"/>
          </p:nvPr>
        </p:nvSpPr>
        <p:spPr/>
        <p:txBody>
          <a:bodyPr/>
          <a:lstStyle/>
          <a:p>
            <a:fld id="{5625EDFD-E4A5-4F2D-8F7D-FA683F6C9C64}" type="slidenum">
              <a:rPr lang="en-IN" smtClean="0"/>
              <a:t>‹#›</a:t>
            </a:fld>
            <a:endParaRPr lang="en-IN"/>
          </a:p>
        </p:txBody>
      </p:sp>
    </p:spTree>
    <p:extLst>
      <p:ext uri="{BB962C8B-B14F-4D97-AF65-F5344CB8AC3E}">
        <p14:creationId xmlns:p14="http://schemas.microsoft.com/office/powerpoint/2010/main" val="1651573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811F3-F19F-1E2D-6C65-2D7CE802A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64B223-3C17-C132-EF7A-BCA0798DE4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E50C1B5-4F55-981D-9866-C0B9E8D8FD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F5464D-6178-D073-8D0B-C68B39A825BD}"/>
              </a:ext>
            </a:extLst>
          </p:cNvPr>
          <p:cNvSpPr>
            <a:spLocks noGrp="1"/>
          </p:cNvSpPr>
          <p:nvPr>
            <p:ph type="dt" sz="half" idx="10"/>
          </p:nvPr>
        </p:nvSpPr>
        <p:spPr/>
        <p:txBody>
          <a:bodyPr/>
          <a:lstStyle/>
          <a:p>
            <a:fld id="{BAE5111E-CF91-41D8-A442-5F96F835E067}" type="datetimeFigureOut">
              <a:rPr lang="en-IN" smtClean="0"/>
              <a:t>10-10-2023</a:t>
            </a:fld>
            <a:endParaRPr lang="en-IN"/>
          </a:p>
        </p:txBody>
      </p:sp>
      <p:sp>
        <p:nvSpPr>
          <p:cNvPr id="6" name="Footer Placeholder 5">
            <a:extLst>
              <a:ext uri="{FF2B5EF4-FFF2-40B4-BE49-F238E27FC236}">
                <a16:creationId xmlns:a16="http://schemas.microsoft.com/office/drawing/2014/main" id="{03B08E8B-FF25-FAA5-4CD1-615D310F8B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9C552D7-CE2C-36F7-DC13-65BD983E0A14}"/>
              </a:ext>
            </a:extLst>
          </p:cNvPr>
          <p:cNvSpPr>
            <a:spLocks noGrp="1"/>
          </p:cNvSpPr>
          <p:nvPr>
            <p:ph type="sldNum" sz="quarter" idx="12"/>
          </p:nvPr>
        </p:nvSpPr>
        <p:spPr/>
        <p:txBody>
          <a:bodyPr/>
          <a:lstStyle/>
          <a:p>
            <a:fld id="{5625EDFD-E4A5-4F2D-8F7D-FA683F6C9C64}" type="slidenum">
              <a:rPr lang="en-IN" smtClean="0"/>
              <a:t>‹#›</a:t>
            </a:fld>
            <a:endParaRPr lang="en-IN"/>
          </a:p>
        </p:txBody>
      </p:sp>
    </p:spTree>
    <p:extLst>
      <p:ext uri="{BB962C8B-B14F-4D97-AF65-F5344CB8AC3E}">
        <p14:creationId xmlns:p14="http://schemas.microsoft.com/office/powerpoint/2010/main" val="3142948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0000"/>
            <a:lum/>
          </a:blip>
          <a:srcRect/>
          <a:stretch>
            <a:fillRect l="-3000" r="-3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A30174-6A8D-4DDF-9C47-51ABB51F39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15BC889-20B0-653A-5C51-261D894646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1F1E0F-B5AD-38A0-19EF-D655C583E4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E5111E-CF91-41D8-A442-5F96F835E067}" type="datetimeFigureOut">
              <a:rPr lang="en-IN" smtClean="0"/>
              <a:t>10-10-2023</a:t>
            </a:fld>
            <a:endParaRPr lang="en-IN"/>
          </a:p>
        </p:txBody>
      </p:sp>
      <p:sp>
        <p:nvSpPr>
          <p:cNvPr id="5" name="Footer Placeholder 4">
            <a:extLst>
              <a:ext uri="{FF2B5EF4-FFF2-40B4-BE49-F238E27FC236}">
                <a16:creationId xmlns:a16="http://schemas.microsoft.com/office/drawing/2014/main" id="{AC86742A-DAB6-7776-5A12-9D229F9DE3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FD43CC1-AA9A-E2FA-0B21-4C1420476F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25EDFD-E4A5-4F2D-8F7D-FA683F6C9C64}" type="slidenum">
              <a:rPr lang="en-IN" smtClean="0"/>
              <a:t>‹#›</a:t>
            </a:fld>
            <a:endParaRPr lang="en-IN"/>
          </a:p>
        </p:txBody>
      </p:sp>
    </p:spTree>
    <p:extLst>
      <p:ext uri="{BB962C8B-B14F-4D97-AF65-F5344CB8AC3E}">
        <p14:creationId xmlns:p14="http://schemas.microsoft.com/office/powerpoint/2010/main" val="3676670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07/relationships/hdphoto" Target="../media/hdphoto4.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extLst>
              <a:ext uri="{BEBA8EAE-BF5A-486C-A8C5-ECC9F3942E4B}">
                <a14:imgProps xmlns:a14="http://schemas.microsoft.com/office/drawing/2010/main">
                  <a14:imgLayer r:embed="rId3">
                    <a14:imgEffect>
                      <a14:brightnessContrast bright="7000" contrast="-15000"/>
                    </a14:imgEffect>
                  </a14:imgLayer>
                </a14:imgProps>
              </a:ext>
            </a:extLst>
          </a:blip>
          <a:srcRect/>
          <a:stretch>
            <a:fillRect l="-3000" r="-3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19BA440-1BAF-22FF-E463-D13A8929E82B}"/>
              </a:ext>
            </a:extLst>
          </p:cNvPr>
          <p:cNvSpPr>
            <a:spLocks noGrp="1"/>
          </p:cNvSpPr>
          <p:nvPr>
            <p:ph type="subTitle" idx="1"/>
          </p:nvPr>
        </p:nvSpPr>
        <p:spPr>
          <a:xfrm>
            <a:off x="1407459" y="3897873"/>
            <a:ext cx="9144000" cy="1655762"/>
          </a:xfrm>
        </p:spPr>
        <p:txBody>
          <a:bodyPr/>
          <a:lstStyle/>
          <a:p>
            <a:r>
              <a:rPr lang="en-US" dirty="0">
                <a:solidFill>
                  <a:srgbClr val="5C6F93"/>
                </a:solidFill>
                <a:latin typeface="Times New Roman" panose="02020603050405020304" pitchFamily="18" charset="0"/>
                <a:cs typeface="Times New Roman" panose="02020603050405020304" pitchFamily="18" charset="0"/>
              </a:rPr>
              <a:t>PHASE-2</a:t>
            </a:r>
            <a:endParaRPr lang="en-IN" dirty="0">
              <a:solidFill>
                <a:srgbClr val="5C6F93"/>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0549E47C-9267-5C98-6EE1-015BDB3D5633}"/>
              </a:ext>
            </a:extLst>
          </p:cNvPr>
          <p:cNvSpPr>
            <a:spLocks noGrp="1"/>
          </p:cNvSpPr>
          <p:nvPr>
            <p:ph type="ctrTitle"/>
          </p:nvPr>
        </p:nvSpPr>
        <p:spPr>
          <a:xfrm>
            <a:off x="1523999" y="1304365"/>
            <a:ext cx="9144000" cy="2387600"/>
          </a:xfrm>
        </p:spPr>
        <p:txBody>
          <a:bodyPr>
            <a:normAutofit/>
          </a:bodyPr>
          <a:lstStyle/>
          <a:p>
            <a:r>
              <a:rPr lang="en-US" sz="4800" dirty="0">
                <a:solidFill>
                  <a:schemeClr val="bg1"/>
                </a:solidFill>
                <a:latin typeface="Times New Roman" panose="02020603050405020304" pitchFamily="18" charset="0"/>
                <a:cs typeface="Times New Roman" panose="02020603050405020304" pitchFamily="18" charset="0"/>
              </a:rPr>
              <a:t>IOT</a:t>
            </a:r>
            <a:r>
              <a:rPr lang="en-US" sz="4800" dirty="0">
                <a:solidFill>
                  <a:schemeClr val="accent1">
                    <a:lumMod val="20000"/>
                    <a:lumOff val="80000"/>
                  </a:schemeClr>
                </a:solidFill>
                <a:latin typeface="Times New Roman" panose="02020603050405020304" pitchFamily="18" charset="0"/>
                <a:cs typeface="Times New Roman" panose="02020603050405020304" pitchFamily="18" charset="0"/>
              </a:rPr>
              <a:t> PROJE</a:t>
            </a:r>
            <a:r>
              <a:rPr lang="en-US" sz="4800" dirty="0">
                <a:solidFill>
                  <a:schemeClr val="bg1"/>
                </a:solidFill>
                <a:latin typeface="Times New Roman" panose="02020603050405020304" pitchFamily="18" charset="0"/>
                <a:cs typeface="Times New Roman" panose="02020603050405020304" pitchFamily="18" charset="0"/>
              </a:rPr>
              <a:t>CT</a:t>
            </a:r>
            <a:endParaRPr lang="en-IN" sz="4800" dirty="0">
              <a:solidFill>
                <a:schemeClr val="bg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1C32443B-F32F-0AE1-B7F6-07446C13895C}"/>
              </a:ext>
            </a:extLst>
          </p:cNvPr>
          <p:cNvSpPr txBox="1">
            <a:spLocks/>
          </p:cNvSpPr>
          <p:nvPr/>
        </p:nvSpPr>
        <p:spPr>
          <a:xfrm>
            <a:off x="0" y="271930"/>
            <a:ext cx="12191999"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rgbClr val="FFFFFF"/>
                </a:solidFill>
                <a:latin typeface="Times New Roman" panose="02020603050405020304" pitchFamily="18" charset="0"/>
                <a:cs typeface="Times New Roman" panose="02020603050405020304" pitchFamily="18" charset="0"/>
              </a:rPr>
              <a:t>NOISE POLL</a:t>
            </a:r>
            <a:r>
              <a:rPr lang="en-US" dirty="0">
                <a:solidFill>
                  <a:schemeClr val="accent1">
                    <a:lumMod val="20000"/>
                    <a:lumOff val="80000"/>
                  </a:schemeClr>
                </a:solidFill>
                <a:latin typeface="Times New Roman" panose="02020603050405020304" pitchFamily="18" charset="0"/>
                <a:cs typeface="Times New Roman" panose="02020603050405020304" pitchFamily="18" charset="0"/>
              </a:rPr>
              <a:t>UTION</a:t>
            </a:r>
            <a:r>
              <a:rPr lang="en-US" dirty="0">
                <a:solidFill>
                  <a:srgbClr val="FFFFFF"/>
                </a:solidFill>
                <a:latin typeface="Times New Roman" panose="02020603050405020304" pitchFamily="18" charset="0"/>
                <a:cs typeface="Times New Roman" panose="02020603050405020304" pitchFamily="18" charset="0"/>
              </a:rPr>
              <a:t> MONITORING</a:t>
            </a:r>
            <a:endParaRPr lang="en-IN"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8445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extLst>
              <a:ext uri="{BEBA8EAE-BF5A-486C-A8C5-ECC9F3942E4B}">
                <a14:imgProps xmlns:a14="http://schemas.microsoft.com/office/drawing/2010/main">
                  <a14:imgLayer r:embed="rId3">
                    <a14:imgEffect>
                      <a14:brightnessContrast bright="-51000"/>
                    </a14:imgEffect>
                  </a14:imgLayer>
                </a14:imgProps>
              </a:ext>
            </a:extLst>
          </a:blip>
          <a:srcRect/>
          <a:stretch>
            <a:fillRect l="-3000" r="-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42B29B-EC69-D7A3-641B-15BE8000BFE5}"/>
              </a:ext>
            </a:extLst>
          </p:cNvPr>
          <p:cNvSpPr txBox="1"/>
          <p:nvPr/>
        </p:nvSpPr>
        <p:spPr>
          <a:xfrm>
            <a:off x="430304" y="331694"/>
            <a:ext cx="4536142" cy="646331"/>
          </a:xfrm>
          <a:prstGeom prst="rect">
            <a:avLst/>
          </a:prstGeom>
          <a:noFill/>
        </p:spPr>
        <p:txBody>
          <a:bodyPr wrap="square" rtlCol="0">
            <a:spAutoFit/>
          </a:bodyPr>
          <a:lstStyle/>
          <a:p>
            <a:r>
              <a:rPr lang="en-US" sz="3600" u="sng" dirty="0">
                <a:latin typeface="Times New Roman" panose="02020603050405020304" pitchFamily="18" charset="0"/>
                <a:cs typeface="Times New Roman" panose="02020603050405020304" pitchFamily="18" charset="0"/>
              </a:rPr>
              <a:t>OBJECTIVE/GOAL :</a:t>
            </a:r>
            <a:endParaRPr lang="en-IN" sz="3600"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7F5F570-8B56-6140-DCF8-F3E94C41BA9D}"/>
              </a:ext>
            </a:extLst>
          </p:cNvPr>
          <p:cNvSpPr txBox="1"/>
          <p:nvPr/>
        </p:nvSpPr>
        <p:spPr>
          <a:xfrm>
            <a:off x="1075766" y="1344707"/>
            <a:ext cx="6481482" cy="3366563"/>
          </a:xfrm>
          <a:prstGeom prst="rect">
            <a:avLst/>
          </a:prstGeom>
          <a:noFill/>
        </p:spPr>
        <p:txBody>
          <a:bodyPr wrap="square" rtlCol="0">
            <a:spAutoFit/>
          </a:bodyPr>
          <a:lstStyle/>
          <a:p>
            <a:pPr>
              <a:lnSpc>
                <a:spcPct val="150000"/>
              </a:lnSpc>
            </a:pPr>
            <a:r>
              <a:rPr lang="en-US" b="0" i="0" dirty="0">
                <a:effectLst/>
                <a:latin typeface="Times New Roman" panose="02020603050405020304" pitchFamily="18" charset="0"/>
                <a:cs typeface="Times New Roman" panose="02020603050405020304" pitchFamily="18" charset="0"/>
              </a:rPr>
              <a:t>The primary objective of the Noise Pollution Detector IoT project is to design and implement a sophisticated monitoring system capable of real-time noise level analysis. This system aims to contribute to urban environmental quality assessment by providing accurate, reliable, and continuous noise pollution data. The collected data will empower policymakers, urban planners, and environmental agencies to make informed decisions for noise abatement and urban planning initiatives.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1794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extLst>
              <a:ext uri="{BEBA8EAE-BF5A-486C-A8C5-ECC9F3942E4B}">
                <a14:imgProps xmlns:a14="http://schemas.microsoft.com/office/drawing/2010/main">
                  <a14:imgLayer r:embed="rId3">
                    <a14:imgEffect>
                      <a14:brightnessContrast bright="-49000"/>
                    </a14:imgEffect>
                  </a14:imgLayer>
                </a14:imgProps>
              </a:ext>
            </a:extLst>
          </a:blip>
          <a:srcRect/>
          <a:stretch>
            <a:fillRect l="-3000" r="-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80D030-D4F2-3916-61B6-A5DDF5B8C3BB}"/>
              </a:ext>
            </a:extLst>
          </p:cNvPr>
          <p:cNvSpPr txBox="1"/>
          <p:nvPr/>
        </p:nvSpPr>
        <p:spPr>
          <a:xfrm flipH="1">
            <a:off x="592566" y="294197"/>
            <a:ext cx="4687646" cy="646331"/>
          </a:xfrm>
          <a:prstGeom prst="rect">
            <a:avLst/>
          </a:prstGeom>
          <a:noFill/>
        </p:spPr>
        <p:txBody>
          <a:bodyPr wrap="square" rtlCol="0">
            <a:spAutoFit/>
          </a:bodyPr>
          <a:lstStyle/>
          <a:p>
            <a:r>
              <a:rPr lang="en-US" sz="3600" u="sng" dirty="0">
                <a:latin typeface="Times New Roman" panose="02020603050405020304" pitchFamily="18" charset="0"/>
                <a:cs typeface="Times New Roman" panose="02020603050405020304" pitchFamily="18" charset="0"/>
              </a:rPr>
              <a:t>MATERIALS</a:t>
            </a:r>
            <a:r>
              <a:rPr lang="en-IN" sz="3600" u="sng" dirty="0">
                <a:latin typeface="Times New Roman" panose="02020603050405020304" pitchFamily="18" charset="0"/>
                <a:cs typeface="Times New Roman" panose="02020603050405020304" pitchFamily="18" charset="0"/>
              </a:rPr>
              <a:t> TAKEN :</a:t>
            </a:r>
          </a:p>
        </p:txBody>
      </p:sp>
      <p:sp>
        <p:nvSpPr>
          <p:cNvPr id="3" name="TextBox 2">
            <a:extLst>
              <a:ext uri="{FF2B5EF4-FFF2-40B4-BE49-F238E27FC236}">
                <a16:creationId xmlns:a16="http://schemas.microsoft.com/office/drawing/2014/main" id="{4B0D2265-F31F-E133-A0EC-EF9EF9B28644}"/>
              </a:ext>
            </a:extLst>
          </p:cNvPr>
          <p:cNvSpPr txBox="1"/>
          <p:nvPr/>
        </p:nvSpPr>
        <p:spPr>
          <a:xfrm>
            <a:off x="1290917" y="1407459"/>
            <a:ext cx="6131860" cy="3139321"/>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We have taken ESP32 microcontroller and as well as Arduino board  ,as I think its suitable for this project.</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Rest of the materials are mentioned below :</a:t>
            </a:r>
          </a:p>
          <a:p>
            <a:pPr marL="2171700" lvl="4" indent="-342900">
              <a:buFont typeface="+mj-lt"/>
              <a:buAutoNum type="arabicParenR"/>
            </a:pPr>
            <a:r>
              <a:rPr lang="en-IN" dirty="0">
                <a:latin typeface="Times New Roman" panose="02020603050405020304" pitchFamily="18" charset="0"/>
                <a:cs typeface="Times New Roman" panose="02020603050405020304" pitchFamily="18" charset="0"/>
              </a:rPr>
              <a:t>KY-037 Sound Sensor.</a:t>
            </a:r>
          </a:p>
          <a:p>
            <a:pPr marL="2171700" lvl="4" indent="-342900">
              <a:buFont typeface="+mj-lt"/>
              <a:buAutoNum type="arabicParenR"/>
            </a:pPr>
            <a:r>
              <a:rPr lang="en-IN" dirty="0" err="1">
                <a:latin typeface="Times New Roman" panose="02020603050405020304" pitchFamily="18" charset="0"/>
                <a:cs typeface="Times New Roman" panose="02020603050405020304" pitchFamily="18" charset="0"/>
              </a:rPr>
              <a:t>WiFi</a:t>
            </a:r>
            <a:r>
              <a:rPr lang="en-IN" dirty="0">
                <a:latin typeface="Times New Roman" panose="02020603050405020304" pitchFamily="18" charset="0"/>
                <a:cs typeface="Times New Roman" panose="02020603050405020304" pitchFamily="18" charset="0"/>
              </a:rPr>
              <a:t> (Connectivity).</a:t>
            </a:r>
          </a:p>
          <a:p>
            <a:pPr marL="2171700" lvl="4" indent="-342900">
              <a:buFont typeface="+mj-lt"/>
              <a:buAutoNum type="arabicParenR"/>
            </a:pPr>
            <a:r>
              <a:rPr lang="en-IN" dirty="0">
                <a:latin typeface="Times New Roman" panose="02020603050405020304" pitchFamily="18" charset="0"/>
                <a:cs typeface="Times New Roman" panose="02020603050405020304" pitchFamily="18" charset="0"/>
              </a:rPr>
              <a:t>Website (As a display).</a:t>
            </a:r>
          </a:p>
          <a:p>
            <a:pPr marL="2171700" lvl="4" indent="-342900">
              <a:buFont typeface="+mj-lt"/>
              <a:buAutoNum type="arabicParenR"/>
            </a:pPr>
            <a:r>
              <a:rPr lang="en-IN" dirty="0">
                <a:latin typeface="Times New Roman" panose="02020603050405020304" pitchFamily="18" charset="0"/>
                <a:cs typeface="Times New Roman" panose="02020603050405020304" pitchFamily="18" charset="0"/>
              </a:rPr>
              <a:t>LED.</a:t>
            </a:r>
          </a:p>
          <a:p>
            <a:pPr marL="2171700" lvl="4" indent="-342900">
              <a:buFont typeface="+mj-lt"/>
              <a:buAutoNum type="arabicParenR"/>
            </a:pPr>
            <a:r>
              <a:rPr lang="en-IN" dirty="0">
                <a:latin typeface="Times New Roman" panose="02020603050405020304" pitchFamily="18" charset="0"/>
                <a:cs typeface="Times New Roman" panose="02020603050405020304" pitchFamily="18" charset="0"/>
              </a:rPr>
              <a:t>IOT-AWS (Data collection).</a:t>
            </a:r>
          </a:p>
          <a:p>
            <a:pPr marL="2171700" lvl="4" indent="-342900">
              <a:buFont typeface="+mj-lt"/>
              <a:buAutoNum type="arabicParenR"/>
            </a:pPr>
            <a:r>
              <a:rPr lang="en-IN" dirty="0">
                <a:latin typeface="Times New Roman" panose="02020603050405020304" pitchFamily="18" charset="0"/>
                <a:cs typeface="Times New Roman" panose="02020603050405020304" pitchFamily="18" charset="0"/>
              </a:rPr>
              <a:t>Connecting wires.</a:t>
            </a:r>
          </a:p>
        </p:txBody>
      </p:sp>
      <p:sp>
        <p:nvSpPr>
          <p:cNvPr id="4" name="TextBox 3">
            <a:extLst>
              <a:ext uri="{FF2B5EF4-FFF2-40B4-BE49-F238E27FC236}">
                <a16:creationId xmlns:a16="http://schemas.microsoft.com/office/drawing/2014/main" id="{3D11C1C2-214E-A000-F7E0-6205B5D5B987}"/>
              </a:ext>
            </a:extLst>
          </p:cNvPr>
          <p:cNvSpPr txBox="1"/>
          <p:nvPr/>
        </p:nvSpPr>
        <p:spPr>
          <a:xfrm flipH="1">
            <a:off x="1290913" y="4482353"/>
            <a:ext cx="6060145" cy="1200329"/>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We are using C programming language and the below tools:</a:t>
            </a:r>
          </a:p>
          <a:p>
            <a:r>
              <a:rPr lang="en-IN" dirty="0">
                <a:latin typeface="Times New Roman" panose="02020603050405020304" pitchFamily="18" charset="0"/>
                <a:cs typeface="Times New Roman" panose="02020603050405020304" pitchFamily="18" charset="0"/>
              </a:rPr>
              <a:t>                             1)</a:t>
            </a:r>
            <a:r>
              <a:rPr lang="en-IN" b="1" i="0" dirty="0">
                <a:latin typeface="Söhne"/>
              </a:rPr>
              <a:t> </a:t>
            </a:r>
            <a:r>
              <a:rPr lang="en-IN" dirty="0">
                <a:latin typeface="Times New Roman" panose="02020603050405020304" pitchFamily="18" charset="0"/>
                <a:cs typeface="Times New Roman" panose="02020603050405020304" pitchFamily="18" charset="0"/>
              </a:rPr>
              <a:t>IOT CLOUD</a:t>
            </a:r>
            <a:r>
              <a:rPr lang="en-IN" i="0"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2)</a:t>
            </a:r>
            <a:r>
              <a:rPr lang="en-IN" b="1" i="0" dirty="0">
                <a:latin typeface="Söhne"/>
              </a:rPr>
              <a:t> </a:t>
            </a:r>
            <a:r>
              <a:rPr lang="en-IN" dirty="0">
                <a:latin typeface="Times New Roman" panose="02020603050405020304" pitchFamily="18" charset="0"/>
                <a:cs typeface="Times New Roman" panose="02020603050405020304" pitchFamily="18" charset="0"/>
              </a:rPr>
              <a:t>TINKER CAD(for experiments)</a:t>
            </a:r>
            <a:r>
              <a:rPr lang="en-IN" i="0"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C1247BF2-A804-2421-9795-6E3D1C8D3BB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202706" y="403411"/>
            <a:ext cx="2747682" cy="2565026"/>
          </a:xfrm>
          <a:prstGeom prst="rect">
            <a:avLst/>
          </a:prstGeom>
        </p:spPr>
      </p:pic>
      <p:pic>
        <p:nvPicPr>
          <p:cNvPr id="10" name="Picture 9">
            <a:extLst>
              <a:ext uri="{FF2B5EF4-FFF2-40B4-BE49-F238E27FC236}">
                <a16:creationId xmlns:a16="http://schemas.microsoft.com/office/drawing/2014/main" id="{CFA736CB-DC3C-9208-D8DB-E95391E5038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650" b="94404" l="0" r="97500">
                        <a14:foregroundMark x1="16900" y1="31144" x2="1400" y2="30657"/>
                        <a14:foregroundMark x1="16900" y1="30657" x2="1400" y2="28710"/>
                        <a14:foregroundMark x1="17300" y1="42822" x2="1400" y2="42336"/>
                        <a14:foregroundMark x1="16600" y1="57178" x2="0" y2="57178"/>
                        <a14:foregroundMark x1="1000" y1="55961" x2="16900" y2="56448"/>
                        <a14:foregroundMark x1="700" y1="71290" x2="300" y2="69343"/>
                        <a14:foregroundMark x1="1700" y1="69343" x2="3700" y2="70073"/>
                        <a14:foregroundMark x1="3700" y1="70073" x2="16900" y2="70073"/>
                        <a14:foregroundMark x1="1700" y1="68127" x2="16600" y2="70073"/>
                        <a14:foregroundMark x1="43000" y1="9489" x2="53200" y2="6569"/>
                        <a14:foregroundMark x1="76500" y1="29927" x2="76400" y2="75182"/>
                        <a14:foregroundMark x1="76400" y1="75182" x2="27400" y2="57664"/>
                        <a14:foregroundMark x1="37600" y1="24818" x2="19100" y2="20681"/>
                        <a14:foregroundMark x1="19100" y1="20681" x2="13500" y2="56691"/>
                        <a14:foregroundMark x1="13500" y1="56691" x2="13900" y2="91971"/>
                        <a14:foregroundMark x1="13900" y1="91971" x2="52700" y2="96107"/>
                        <a14:foregroundMark x1="52700" y1="96107" x2="91800" y2="87835"/>
                        <a14:foregroundMark x1="91800" y1="87835" x2="96900" y2="53771"/>
                        <a14:foregroundMark x1="96900" y1="53771" x2="90400" y2="24088"/>
                        <a14:foregroundMark x1="90400" y1="24088" x2="84700" y2="17032"/>
                        <a14:foregroundMark x1="88100" y1="60584" x2="89400" y2="28954"/>
                        <a14:foregroundMark x1="89400" y1="28954" x2="93900" y2="63990"/>
                        <a14:foregroundMark x1="93900" y1="63990" x2="95900" y2="30657"/>
                        <a14:foregroundMark x1="95900" y1="30657" x2="97500" y2="55231"/>
                        <a14:foregroundMark x1="78200" y1="94647" x2="90400" y2="93431"/>
                        <a14:foregroundMark x1="24400" y1="93431" x2="13200" y2="93431"/>
                        <a14:foregroundMark x1="87400" y1="85888" x2="84000" y2="81752"/>
                        <a14:foregroundMark x1="72800" y1="54745" x2="71100" y2="48905"/>
                        <a14:foregroundMark x1="74900" y1="21168" x2="78600" y2="25791"/>
                        <a14:foregroundMark x1="44400" y1="3650" x2="46700" y2="7543"/>
                        <a14:foregroundMark x1="42000" y1="13625" x2="60600" y2="4136"/>
                        <a14:foregroundMark x1="60600" y1="4136" x2="42200" y2="10706"/>
                        <a14:foregroundMark x1="42200" y1="10706" x2="47400" y2="9489"/>
                        <a14:foregroundMark x1="39000" y1="21655" x2="38300" y2="18735"/>
                        <a14:foregroundMark x1="34900" y1="18735" x2="34900" y2="21168"/>
                        <a14:foregroundMark x1="45000" y1="83455" x2="44400" y2="85401"/>
                      </a14:backgroundRemoval>
                    </a14:imgEffect>
                  </a14:imgLayer>
                </a14:imgProps>
              </a:ext>
              <a:ext uri="{28A0092B-C50C-407E-A947-70E740481C1C}">
                <a14:useLocalDpi xmlns:a14="http://schemas.microsoft.com/office/drawing/2010/main" val="0"/>
              </a:ext>
            </a:extLst>
          </a:blip>
          <a:stretch>
            <a:fillRect/>
          </a:stretch>
        </p:blipFill>
        <p:spPr>
          <a:xfrm>
            <a:off x="8211670" y="3030071"/>
            <a:ext cx="2646829" cy="1524000"/>
          </a:xfrm>
          <a:prstGeom prst="rect">
            <a:avLst/>
          </a:prstGeom>
        </p:spPr>
      </p:pic>
    </p:spTree>
    <p:extLst>
      <p:ext uri="{BB962C8B-B14F-4D97-AF65-F5344CB8AC3E}">
        <p14:creationId xmlns:p14="http://schemas.microsoft.com/office/powerpoint/2010/main" val="497840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extLst>
              <a:ext uri="{BEBA8EAE-BF5A-486C-A8C5-ECC9F3942E4B}">
                <a14:imgProps xmlns:a14="http://schemas.microsoft.com/office/drawing/2010/main">
                  <a14:imgLayer r:embed="rId3">
                    <a14:imgEffect>
                      <a14:brightnessContrast bright="-67000"/>
                    </a14:imgEffect>
                  </a14:imgLayer>
                </a14:imgProps>
              </a:ext>
            </a:extLst>
          </a:blip>
          <a:srcRect/>
          <a:stretch>
            <a:fillRect l="-3000" r="-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E5A1CF-1424-6534-22FA-AA8479D4379B}"/>
              </a:ext>
            </a:extLst>
          </p:cNvPr>
          <p:cNvSpPr txBox="1"/>
          <p:nvPr/>
        </p:nvSpPr>
        <p:spPr>
          <a:xfrm flipH="1">
            <a:off x="225014" y="268942"/>
            <a:ext cx="2697481" cy="646331"/>
          </a:xfrm>
          <a:prstGeom prst="rect">
            <a:avLst/>
          </a:prstGeom>
          <a:noFill/>
        </p:spPr>
        <p:txBody>
          <a:bodyPr wrap="square" rtlCol="0">
            <a:spAutoFit/>
          </a:bodyPr>
          <a:lstStyle/>
          <a:p>
            <a:r>
              <a:rPr lang="en-IN" sz="3600" u="sng" dirty="0">
                <a:latin typeface="Times New Roman" panose="02020603050405020304" pitchFamily="18" charset="0"/>
                <a:cs typeface="Times New Roman" panose="02020603050405020304" pitchFamily="18" charset="0"/>
              </a:rPr>
              <a:t>MODULES</a:t>
            </a:r>
            <a:r>
              <a:rPr lang="en-IN" sz="3600" dirty="0">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279C5CBE-D9A5-6025-03CD-E108693F4DD6}"/>
              </a:ext>
            </a:extLst>
          </p:cNvPr>
          <p:cNvSpPr txBox="1"/>
          <p:nvPr/>
        </p:nvSpPr>
        <p:spPr>
          <a:xfrm flipH="1">
            <a:off x="619461" y="978898"/>
            <a:ext cx="5144846" cy="430887"/>
          </a:xfrm>
          <a:prstGeom prst="rect">
            <a:avLst/>
          </a:prstGeom>
          <a:noFill/>
        </p:spPr>
        <p:txBody>
          <a:bodyPr wrap="square" rtlCol="0">
            <a:spAutoFit/>
          </a:bodyPr>
          <a:lstStyle/>
          <a:p>
            <a:r>
              <a:rPr lang="en-IN" sz="2200" u="sng" dirty="0">
                <a:latin typeface="Times New Roman" panose="02020603050405020304" pitchFamily="18" charset="0"/>
                <a:cs typeface="Times New Roman" panose="02020603050405020304" pitchFamily="18" charset="0"/>
              </a:rPr>
              <a:t>MODULE 1</a:t>
            </a:r>
            <a:r>
              <a:rPr lang="en-IN" sz="2200" dirty="0">
                <a:latin typeface="Times New Roman" panose="02020603050405020304" pitchFamily="18" charset="0"/>
                <a:cs typeface="Times New Roman" panose="02020603050405020304" pitchFamily="18" charset="0"/>
              </a:rPr>
              <a:t> :</a:t>
            </a:r>
            <a:r>
              <a:rPr lang="en-US" sz="2200" b="1" i="0" dirty="0">
                <a:solidFill>
                  <a:srgbClr val="374151"/>
                </a:solidFill>
                <a:effectLst/>
                <a:latin typeface="Times New Roman" panose="02020603050405020304" pitchFamily="18" charset="0"/>
                <a:cs typeface="Times New Roman" panose="02020603050405020304" pitchFamily="18" charset="0"/>
              </a:rPr>
              <a:t> </a:t>
            </a:r>
            <a:r>
              <a:rPr lang="en-US" sz="2200" i="0" dirty="0">
                <a:effectLst/>
                <a:latin typeface="Times New Roman" panose="02020603050405020304" pitchFamily="18" charset="0"/>
                <a:cs typeface="Times New Roman" panose="02020603050405020304" pitchFamily="18" charset="0"/>
              </a:rPr>
              <a:t>Hardware Assembly Module</a:t>
            </a:r>
            <a:endParaRPr lang="en-IN" sz="2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1082BF5-6235-FAA7-F6CD-EBD6B794E92B}"/>
              </a:ext>
            </a:extLst>
          </p:cNvPr>
          <p:cNvSpPr txBox="1"/>
          <p:nvPr/>
        </p:nvSpPr>
        <p:spPr>
          <a:xfrm>
            <a:off x="1138518" y="1194341"/>
            <a:ext cx="7395882" cy="2879634"/>
          </a:xfrm>
          <a:prstGeom prst="rect">
            <a:avLst/>
          </a:prstGeom>
          <a:noFill/>
        </p:spPr>
        <p:txBody>
          <a:bodyPr wrap="square">
            <a:spAutoFit/>
          </a:bodyPr>
          <a:lstStyle/>
          <a:p>
            <a:pPr algn="l"/>
            <a:endParaRPr lang="en-US" sz="1600" b="0" i="0" dirty="0">
              <a:effectLst/>
              <a:latin typeface="Times New Roman" panose="02020603050405020304" pitchFamily="18" charset="0"/>
              <a:cs typeface="Times New Roman" panose="02020603050405020304" pitchFamily="18" charset="0"/>
            </a:endParaRPr>
          </a:p>
          <a:p>
            <a:pPr algn="l">
              <a:lnSpc>
                <a:spcPct val="150000"/>
              </a:lnSpc>
            </a:pPr>
            <a:r>
              <a:rPr lang="en-US" sz="1600" b="0" i="0" dirty="0">
                <a:effectLst/>
                <a:latin typeface="Times New Roman" panose="02020603050405020304" pitchFamily="18" charset="0"/>
                <a:cs typeface="Times New Roman" panose="02020603050405020304" pitchFamily="18" charset="0"/>
              </a:rPr>
              <a:t> The Hardware Assembly Module is responsible for handling the hardware components, sensor interface, user interaction,  and hardware control</a:t>
            </a:r>
            <a:r>
              <a:rPr lang="en-US" sz="1600" dirty="0">
                <a:latin typeface="Times New Roman" panose="02020603050405020304" pitchFamily="18" charset="0"/>
                <a:cs typeface="Times New Roman" panose="02020603050405020304" pitchFamily="18" charset="0"/>
              </a:rPr>
              <a:t> </a:t>
            </a:r>
            <a:r>
              <a:rPr lang="en-US" sz="1600" b="0" i="0" dirty="0">
                <a:effectLst/>
                <a:latin typeface="Times New Roman" panose="02020603050405020304" pitchFamily="18" charset="0"/>
                <a:cs typeface="Times New Roman" panose="02020603050405020304" pitchFamily="18" charset="0"/>
              </a:rPr>
              <a:t>within the project.</a:t>
            </a:r>
          </a:p>
          <a:p>
            <a:pPr algn="l">
              <a:lnSpc>
                <a:spcPct val="150000"/>
              </a:lnSpc>
            </a:pPr>
            <a:endParaRPr lang="en-US" sz="1600" dirty="0">
              <a:latin typeface="Times New Roman" panose="02020603050405020304" pitchFamily="18" charset="0"/>
              <a:cs typeface="Times New Roman" panose="02020603050405020304" pitchFamily="18" charset="0"/>
            </a:endParaRPr>
          </a:p>
          <a:p>
            <a:pPr algn="l">
              <a:lnSpc>
                <a:spcPct val="150000"/>
              </a:lnSpc>
            </a:pPr>
            <a:r>
              <a:rPr lang="en-US" sz="1600" b="1" i="0" u="sng" dirty="0">
                <a:effectLst/>
                <a:latin typeface="Times New Roman" panose="02020603050405020304" pitchFamily="18" charset="0"/>
                <a:cs typeface="Times New Roman" panose="02020603050405020304" pitchFamily="18" charset="0"/>
              </a:rPr>
              <a:t>Step 1 </a:t>
            </a:r>
            <a:r>
              <a:rPr lang="en-US" sz="1600" b="1" i="0" dirty="0">
                <a:effectLst/>
                <a:latin typeface="Times New Roman" panose="02020603050405020304" pitchFamily="18" charset="0"/>
                <a:cs typeface="Times New Roman" panose="02020603050405020304" pitchFamily="18" charset="0"/>
              </a:rPr>
              <a:t>:Set Up Arduino board</a:t>
            </a:r>
          </a:p>
          <a:p>
            <a:pPr marL="742950" lvl="1" indent="-285750">
              <a:lnSpc>
                <a:spcPct val="150000"/>
              </a:lnSpc>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Connect your Arduino board to a monitor, keyboard, and mouse.</a:t>
            </a:r>
          </a:p>
          <a:p>
            <a:pPr marL="742950" lvl="1" indent="-285750">
              <a:lnSpc>
                <a:spcPct val="150000"/>
              </a:lnSpc>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Insert the microSD card with Arduino board OS.</a:t>
            </a:r>
          </a:p>
          <a:p>
            <a:pPr marL="742950" lvl="1" indent="-285750">
              <a:lnSpc>
                <a:spcPct val="150000"/>
              </a:lnSpc>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Power up the Arduino board using an appropriate power supply.</a:t>
            </a:r>
          </a:p>
        </p:txBody>
      </p:sp>
      <p:sp>
        <p:nvSpPr>
          <p:cNvPr id="6" name="TextBox 5">
            <a:extLst>
              <a:ext uri="{FF2B5EF4-FFF2-40B4-BE49-F238E27FC236}">
                <a16:creationId xmlns:a16="http://schemas.microsoft.com/office/drawing/2014/main" id="{21A727E8-4557-D5A4-4DFE-52C35C4C2C20}"/>
              </a:ext>
            </a:extLst>
          </p:cNvPr>
          <p:cNvSpPr txBox="1"/>
          <p:nvPr/>
        </p:nvSpPr>
        <p:spPr>
          <a:xfrm>
            <a:off x="1138518" y="3940328"/>
            <a:ext cx="9161929" cy="2800767"/>
          </a:xfrm>
          <a:prstGeom prst="rect">
            <a:avLst/>
          </a:prstGeom>
          <a:noFill/>
        </p:spPr>
        <p:txBody>
          <a:bodyPr wrap="square">
            <a:spAutoFit/>
          </a:bodyPr>
          <a:lstStyle/>
          <a:p>
            <a:pPr algn="l">
              <a:lnSpc>
                <a:spcPct val="150000"/>
              </a:lnSpc>
            </a:pPr>
            <a:endParaRPr lang="en-US" sz="1600" b="0" i="0" dirty="0">
              <a:effectLst/>
              <a:latin typeface="Times New Roman" panose="02020603050405020304" pitchFamily="18" charset="0"/>
              <a:cs typeface="Times New Roman" panose="02020603050405020304" pitchFamily="18" charset="0"/>
            </a:endParaRPr>
          </a:p>
          <a:p>
            <a:pPr algn="l">
              <a:lnSpc>
                <a:spcPct val="150000"/>
              </a:lnSpc>
            </a:pPr>
            <a:r>
              <a:rPr lang="en-US" sz="1600" b="1" i="0" u="sng" dirty="0">
                <a:effectLst/>
                <a:latin typeface="Times New Roman" panose="02020603050405020304" pitchFamily="18" charset="0"/>
                <a:cs typeface="Times New Roman" panose="02020603050405020304" pitchFamily="18" charset="0"/>
              </a:rPr>
              <a:t>Step 2</a:t>
            </a:r>
            <a:r>
              <a:rPr lang="en-US" sz="1600" b="1" i="0" dirty="0">
                <a:effectLst/>
                <a:latin typeface="Times New Roman" panose="02020603050405020304" pitchFamily="18" charset="0"/>
                <a:cs typeface="Times New Roman" panose="02020603050405020304" pitchFamily="18" charset="0"/>
              </a:rPr>
              <a:t> : Install Required Software</a:t>
            </a:r>
          </a:p>
          <a:p>
            <a:pPr marL="742950" lvl="1" indent="-285750">
              <a:lnSpc>
                <a:spcPct val="150000"/>
              </a:lnSpc>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Boot up the Arduino board log in, and ensure it's connected to the internet.</a:t>
            </a:r>
          </a:p>
          <a:p>
            <a:pPr marL="742950" lvl="1" indent="-285750">
              <a:lnSpc>
                <a:spcPct val="150000"/>
              </a:lnSpc>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Open a terminal and update the system packages.</a:t>
            </a:r>
          </a:p>
          <a:p>
            <a:pPr marL="742950" lvl="1" indent="-285750">
              <a:lnSpc>
                <a:spcPct val="150000"/>
              </a:lnSpc>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 install the necessary python packages(</a:t>
            </a:r>
            <a:r>
              <a:rPr lang="en-US" sz="1600" b="0" i="0" dirty="0" err="1">
                <a:effectLst/>
                <a:latin typeface="Times New Roman" panose="02020603050405020304" pitchFamily="18" charset="0"/>
                <a:cs typeface="Times New Roman" panose="02020603050405020304" pitchFamily="18" charset="0"/>
              </a:rPr>
              <a:t>RPi.GPIO,FLASk,PyDub</a:t>
            </a:r>
            <a:r>
              <a:rPr lang="en-US" sz="1600" b="0" i="0" dirty="0">
                <a:effectLst/>
                <a:latin typeface="Times New Roman" panose="02020603050405020304" pitchFamily="18" charset="0"/>
                <a:cs typeface="Times New Roman" panose="02020603050405020304" pitchFamily="18" charset="0"/>
              </a:rPr>
              <a:t>, Matplotlib)using pip.</a:t>
            </a:r>
          </a:p>
          <a:p>
            <a:pPr marL="742950" lvl="1" indent="-285750">
              <a:lnSpc>
                <a:spcPct val="150000"/>
              </a:lnSpc>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Set up any additional software required for your IoT communication.</a:t>
            </a:r>
          </a:p>
          <a:p>
            <a:pPr marL="742950" lvl="1" indent="-285750">
              <a:buFont typeface="Arial" panose="020B0604020202020204" pitchFamily="34" charset="0"/>
              <a:buChar char="•"/>
            </a:pPr>
            <a:endParaRPr lang="en-US" sz="1600" b="0" i="0" dirty="0">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sz="16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4013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extLst>
              <a:ext uri="{BEBA8EAE-BF5A-486C-A8C5-ECC9F3942E4B}">
                <a14:imgProps xmlns:a14="http://schemas.microsoft.com/office/drawing/2010/main">
                  <a14:imgLayer r:embed="rId3">
                    <a14:imgEffect>
                      <a14:brightnessContrast bright="-58000"/>
                    </a14:imgEffect>
                  </a14:imgLayer>
                </a14:imgProps>
              </a:ext>
            </a:extLst>
          </a:blip>
          <a:srcRect/>
          <a:stretch>
            <a:fillRect l="-3000" r="-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F1CAD9-0D33-C1B6-EAEA-48CC9E97214B}"/>
              </a:ext>
            </a:extLst>
          </p:cNvPr>
          <p:cNvSpPr txBox="1"/>
          <p:nvPr/>
        </p:nvSpPr>
        <p:spPr>
          <a:xfrm flipH="1">
            <a:off x="296732" y="369298"/>
            <a:ext cx="5144846" cy="430887"/>
          </a:xfrm>
          <a:prstGeom prst="rect">
            <a:avLst/>
          </a:prstGeom>
          <a:noFill/>
        </p:spPr>
        <p:txBody>
          <a:bodyPr wrap="square" rtlCol="0">
            <a:spAutoFit/>
          </a:bodyPr>
          <a:lstStyle/>
          <a:p>
            <a:r>
              <a:rPr lang="en-IN" sz="2200" u="sng" dirty="0">
                <a:latin typeface="Times New Roman" panose="02020603050405020304" pitchFamily="18" charset="0"/>
                <a:cs typeface="Times New Roman" panose="02020603050405020304" pitchFamily="18" charset="0"/>
              </a:rPr>
              <a:t>MODULE 2</a:t>
            </a:r>
            <a:r>
              <a:rPr lang="en-IN" sz="2200" dirty="0">
                <a:latin typeface="Times New Roman" panose="02020603050405020304" pitchFamily="18" charset="0"/>
                <a:cs typeface="Times New Roman" panose="02020603050405020304" pitchFamily="18" charset="0"/>
              </a:rPr>
              <a:t> :</a:t>
            </a:r>
            <a:r>
              <a:rPr lang="en-US" sz="2200" b="1" i="0" dirty="0">
                <a:solidFill>
                  <a:srgbClr val="374151"/>
                </a:solidFill>
                <a:effectLst/>
                <a:latin typeface="Times New Roman" panose="02020603050405020304" pitchFamily="18" charset="0"/>
                <a:cs typeface="Times New Roman" panose="02020603050405020304" pitchFamily="18" charset="0"/>
              </a:rPr>
              <a:t> </a:t>
            </a:r>
            <a:r>
              <a:rPr lang="en-US" sz="2200" i="0" dirty="0">
                <a:effectLst/>
                <a:latin typeface="Times New Roman" panose="02020603050405020304" pitchFamily="18" charset="0"/>
                <a:cs typeface="Times New Roman" panose="02020603050405020304" pitchFamily="18" charset="0"/>
              </a:rPr>
              <a:t>Data collection Module</a:t>
            </a:r>
            <a:endParaRPr lang="en-IN" sz="22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67D13A0-D157-8313-8DC3-4127F4002D6C}"/>
              </a:ext>
            </a:extLst>
          </p:cNvPr>
          <p:cNvSpPr txBox="1"/>
          <p:nvPr/>
        </p:nvSpPr>
        <p:spPr>
          <a:xfrm flipH="1">
            <a:off x="1076660" y="1032686"/>
            <a:ext cx="8148021" cy="3372077"/>
          </a:xfrm>
          <a:prstGeom prst="rect">
            <a:avLst/>
          </a:prstGeom>
          <a:noFill/>
        </p:spPr>
        <p:txBody>
          <a:bodyPr wrap="square" rtlCol="0">
            <a:spAutoFit/>
          </a:bodyPr>
          <a:lstStyle/>
          <a:p>
            <a:pPr algn="l">
              <a:lnSpc>
                <a:spcPct val="150000"/>
              </a:lnSpc>
            </a:pPr>
            <a:r>
              <a:rPr lang="en-US" sz="1600" b="1" i="0" dirty="0">
                <a:effectLst/>
                <a:latin typeface="Times New Roman" panose="02020603050405020304" pitchFamily="18" charset="0"/>
                <a:cs typeface="Times New Roman" panose="02020603050405020304" pitchFamily="18" charset="0"/>
              </a:rPr>
              <a:t>Step 1: Set Up AWS IoT Core</a:t>
            </a:r>
            <a:endParaRPr lang="en-US" sz="1600" b="0" i="0" dirty="0">
              <a:effectLst/>
              <a:latin typeface="Times New Roman" panose="02020603050405020304" pitchFamily="18" charset="0"/>
              <a:cs typeface="Times New Roman" panose="02020603050405020304" pitchFamily="18" charset="0"/>
            </a:endParaRPr>
          </a:p>
          <a:p>
            <a:pPr algn="l">
              <a:lnSpc>
                <a:spcPct val="150000"/>
              </a:lnSpc>
              <a:buFont typeface="+mj-lt"/>
              <a:buAutoNum type="arabicPeriod"/>
            </a:pPr>
            <a:r>
              <a:rPr lang="en-US" sz="1600" b="1" i="0" dirty="0">
                <a:effectLst/>
                <a:latin typeface="Times New Roman" panose="02020603050405020304" pitchFamily="18" charset="0"/>
                <a:cs typeface="Times New Roman" panose="02020603050405020304" pitchFamily="18" charset="0"/>
              </a:rPr>
              <a:t>Create an AWS IoT Thing</a:t>
            </a:r>
            <a:r>
              <a:rPr lang="en-US" sz="1600" b="0" i="0" dirty="0">
                <a:effectLst/>
                <a:latin typeface="Times New Roman" panose="02020603050405020304" pitchFamily="18" charset="0"/>
                <a:cs typeface="Times New Roman" panose="02020603050405020304" pitchFamily="18" charset="0"/>
              </a:rPr>
              <a:t>:</a:t>
            </a:r>
          </a:p>
          <a:p>
            <a:pPr marL="742950" lvl="1" indent="-285750" algn="l">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Log in to your AWS account and navigate to AWS IoT Core.</a:t>
            </a:r>
          </a:p>
          <a:p>
            <a:pPr marL="742950" lvl="1" indent="-285750" algn="l">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Create an IoT Thing representing your Arduino board or noise sensor device.</a:t>
            </a:r>
          </a:p>
          <a:p>
            <a:pPr marL="742950" lvl="1" indent="-285750" algn="l">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Generate and download X.509 certificates for your device (certificate and private key), or use AWS IoT's default certificate for quick testing.</a:t>
            </a:r>
          </a:p>
          <a:p>
            <a:pPr algn="l">
              <a:lnSpc>
                <a:spcPct val="150000"/>
              </a:lnSpc>
              <a:buFont typeface="+mj-lt"/>
              <a:buAutoNum type="arabicPeriod"/>
            </a:pPr>
            <a:r>
              <a:rPr lang="en-US" sz="1600" b="1" i="0" dirty="0">
                <a:effectLst/>
                <a:latin typeface="Times New Roman" panose="02020603050405020304" pitchFamily="18" charset="0"/>
                <a:cs typeface="Times New Roman" panose="02020603050405020304" pitchFamily="18" charset="0"/>
              </a:rPr>
              <a:t>Create an AWS IoT Topic</a:t>
            </a:r>
            <a:r>
              <a:rPr lang="en-US" sz="1600" b="0" i="0" dirty="0">
                <a:effectLst/>
                <a:latin typeface="Times New Roman" panose="02020603050405020304" pitchFamily="18" charset="0"/>
                <a:cs typeface="Times New Roman" panose="02020603050405020304" pitchFamily="18" charset="0"/>
              </a:rPr>
              <a:t>:</a:t>
            </a:r>
          </a:p>
          <a:p>
            <a:pPr marL="742950" lvl="1" indent="-285750" algn="l">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Create an IoT Topic in AWS IoT Core to publish and subscribe to noise level data.</a:t>
            </a:r>
          </a:p>
          <a:p>
            <a:pPr marL="742950" lvl="1" indent="-285750" algn="l">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Define a topic name (e.g., "</a:t>
            </a:r>
            <a:r>
              <a:rPr lang="en-US" sz="1600" b="0" i="0" dirty="0" err="1">
                <a:effectLst/>
                <a:latin typeface="Times New Roman" panose="02020603050405020304" pitchFamily="18" charset="0"/>
                <a:cs typeface="Times New Roman" panose="02020603050405020304" pitchFamily="18" charset="0"/>
              </a:rPr>
              <a:t>noise_data</a:t>
            </a:r>
            <a:r>
              <a:rPr lang="en-US" sz="1600" b="0" i="0" dirty="0">
                <a:effectLst/>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4BDFABB6-4A4A-A18F-F175-FF43C83C15E7}"/>
              </a:ext>
            </a:extLst>
          </p:cNvPr>
          <p:cNvSpPr txBox="1"/>
          <p:nvPr/>
        </p:nvSpPr>
        <p:spPr>
          <a:xfrm>
            <a:off x="1076660" y="4404763"/>
            <a:ext cx="9680988" cy="2633413"/>
          </a:xfrm>
          <a:prstGeom prst="rect">
            <a:avLst/>
          </a:prstGeom>
          <a:noFill/>
        </p:spPr>
        <p:txBody>
          <a:bodyPr wrap="square">
            <a:spAutoFit/>
          </a:bodyPr>
          <a:lstStyle/>
          <a:p>
            <a:pPr algn="l">
              <a:lnSpc>
                <a:spcPct val="150000"/>
              </a:lnSpc>
            </a:pPr>
            <a:r>
              <a:rPr lang="en-US" sz="1600" b="1" i="0" dirty="0">
                <a:effectLst/>
                <a:latin typeface="Times New Roman" panose="02020603050405020304" pitchFamily="18" charset="0"/>
                <a:cs typeface="Times New Roman" panose="02020603050405020304" pitchFamily="18" charset="0"/>
              </a:rPr>
              <a:t>Step 2: Implement Data Collection on Arduino board</a:t>
            </a:r>
            <a:endParaRPr lang="en-US" sz="1600" b="0" i="0" dirty="0">
              <a:effectLst/>
              <a:latin typeface="Times New Roman" panose="02020603050405020304" pitchFamily="18" charset="0"/>
              <a:cs typeface="Times New Roman" panose="02020603050405020304" pitchFamily="18" charset="0"/>
            </a:endParaRPr>
          </a:p>
          <a:p>
            <a:pPr algn="l">
              <a:lnSpc>
                <a:spcPct val="150000"/>
              </a:lnSpc>
              <a:buFont typeface="+mj-lt"/>
              <a:buAutoNum type="arabicPeriod"/>
            </a:pPr>
            <a:r>
              <a:rPr lang="en-US" sz="1600" b="1" i="0" dirty="0">
                <a:effectLst/>
                <a:latin typeface="Times New Roman" panose="02020603050405020304" pitchFamily="18" charset="0"/>
                <a:cs typeface="Times New Roman" panose="02020603050405020304" pitchFamily="18" charset="0"/>
              </a:rPr>
              <a:t>Install AWS SDK and Configure Credentials</a:t>
            </a:r>
            <a:r>
              <a:rPr lang="en-US" sz="1600" b="0" i="0" dirty="0">
                <a:effectLst/>
                <a:latin typeface="Times New Roman" panose="02020603050405020304" pitchFamily="18" charset="0"/>
                <a:cs typeface="Times New Roman" panose="02020603050405020304" pitchFamily="18" charset="0"/>
              </a:rPr>
              <a:t>:</a:t>
            </a:r>
          </a:p>
          <a:p>
            <a:pPr marL="742950" lvl="1" indent="-285750" algn="l">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Install the AWS SDK for Python (Boto3) on your Raspberry Pi if not already installed.</a:t>
            </a:r>
          </a:p>
          <a:p>
            <a:pPr marL="742950" lvl="1" indent="-285750" algn="l">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Configure AWS credentials on the Arduino board</a:t>
            </a:r>
          </a:p>
          <a:p>
            <a:pPr marL="742950" lvl="1" indent="-285750" algn="l">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Enter your AWS Access Key ID, Secret Access Key, region (e.g., us-east-1), and output format.(NOTE: Data distribution and Credentials are managed and code will be submitted in later phase)</a:t>
            </a:r>
          </a:p>
          <a:p>
            <a:pPr marL="742950" lvl="1" indent="-285750" algn="l">
              <a:lnSpc>
                <a:spcPct val="150000"/>
              </a:lnSpc>
              <a:buFont typeface="+mj-lt"/>
              <a:buAutoNum type="arabicPeriod"/>
            </a:pPr>
            <a:endParaRPr lang="en-US" sz="16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7863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extLst>
              <a:ext uri="{BEBA8EAE-BF5A-486C-A8C5-ECC9F3942E4B}">
                <a14:imgProps xmlns:a14="http://schemas.microsoft.com/office/drawing/2010/main">
                  <a14:imgLayer r:embed="rId3">
                    <a14:imgEffect>
                      <a14:brightnessContrast bright="-34000"/>
                    </a14:imgEffect>
                  </a14:imgLayer>
                </a14:imgProps>
              </a:ext>
            </a:extLst>
          </a:blip>
          <a:srcRect/>
          <a:stretch>
            <a:fillRect l="-3000" r="-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DB2EF4-6B48-947F-31A7-6E557FE75E48}"/>
              </a:ext>
            </a:extLst>
          </p:cNvPr>
          <p:cNvSpPr txBox="1"/>
          <p:nvPr/>
        </p:nvSpPr>
        <p:spPr>
          <a:xfrm flipH="1">
            <a:off x="207085" y="369298"/>
            <a:ext cx="5144846" cy="430887"/>
          </a:xfrm>
          <a:prstGeom prst="rect">
            <a:avLst/>
          </a:prstGeom>
          <a:noFill/>
        </p:spPr>
        <p:txBody>
          <a:bodyPr wrap="square" rtlCol="0">
            <a:spAutoFit/>
          </a:bodyPr>
          <a:lstStyle/>
          <a:p>
            <a:r>
              <a:rPr lang="en-IN" sz="2200" u="sng" dirty="0">
                <a:latin typeface="Times New Roman" panose="02020603050405020304" pitchFamily="18" charset="0"/>
                <a:cs typeface="Times New Roman" panose="02020603050405020304" pitchFamily="18" charset="0"/>
              </a:rPr>
              <a:t>MODULE 3</a:t>
            </a:r>
            <a:r>
              <a:rPr lang="en-IN" sz="2200" dirty="0">
                <a:latin typeface="Times New Roman" panose="02020603050405020304" pitchFamily="18" charset="0"/>
                <a:cs typeface="Times New Roman" panose="02020603050405020304" pitchFamily="18" charset="0"/>
              </a:rPr>
              <a:t> :</a:t>
            </a:r>
            <a:r>
              <a:rPr lang="en-US" sz="2200" b="1" i="0" dirty="0">
                <a:solidFill>
                  <a:srgbClr val="374151"/>
                </a:solidFill>
                <a:effectLst/>
                <a:latin typeface="Times New Roman" panose="02020603050405020304" pitchFamily="18" charset="0"/>
                <a:cs typeface="Times New Roman" panose="02020603050405020304" pitchFamily="18" charset="0"/>
              </a:rPr>
              <a:t> </a:t>
            </a:r>
            <a:r>
              <a:rPr lang="en-US" sz="2200" i="0" dirty="0">
                <a:effectLst/>
                <a:latin typeface="Times New Roman" panose="02020603050405020304" pitchFamily="18" charset="0"/>
                <a:cs typeface="Times New Roman" panose="02020603050405020304" pitchFamily="18" charset="0"/>
              </a:rPr>
              <a:t>User Interface Module</a:t>
            </a:r>
            <a:endParaRPr lang="en-IN" sz="22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45FB6EF-1920-0874-0D6B-485DB95C9588}"/>
              </a:ext>
            </a:extLst>
          </p:cNvPr>
          <p:cNvSpPr txBox="1"/>
          <p:nvPr/>
        </p:nvSpPr>
        <p:spPr>
          <a:xfrm flipH="1">
            <a:off x="636493" y="800185"/>
            <a:ext cx="10865225" cy="6370975"/>
          </a:xfrm>
          <a:prstGeom prst="rect">
            <a:avLst/>
          </a:prstGeom>
          <a:noFill/>
        </p:spPr>
        <p:txBody>
          <a:bodyPr wrap="square" rtlCol="0">
            <a:spAutoFit/>
          </a:bodyPr>
          <a:lstStyle/>
          <a:p>
            <a:pPr algn="l">
              <a:lnSpc>
                <a:spcPct val="150000"/>
              </a:lnSpc>
            </a:pPr>
            <a:r>
              <a:rPr lang="en-US" sz="1600" b="1" i="0" u="sng" dirty="0">
                <a:effectLst/>
                <a:latin typeface="Times New Roman" panose="02020603050405020304" pitchFamily="18" charset="0"/>
                <a:cs typeface="Times New Roman" panose="02020603050405020304" pitchFamily="18" charset="0"/>
              </a:rPr>
              <a:t>Step 1</a:t>
            </a:r>
            <a:r>
              <a:rPr lang="en-US" sz="1600" b="1" i="0" dirty="0">
                <a:effectLst/>
                <a:latin typeface="Times New Roman" panose="02020603050405020304" pitchFamily="18" charset="0"/>
                <a:cs typeface="Times New Roman" panose="02020603050405020304" pitchFamily="18" charset="0"/>
              </a:rPr>
              <a:t>: Setup the Web Page</a:t>
            </a:r>
          </a:p>
          <a:p>
            <a:pPr lvl="2">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Create a basic HTML web page with placeholders for displaying noise levels for different locations. You can use a text editor to create an HTML file.</a:t>
            </a:r>
          </a:p>
          <a:p>
            <a:pPr lvl="2">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Add HTML elements to structure the page, such as headers, paragraphs, and tables.</a:t>
            </a:r>
          </a:p>
          <a:p>
            <a:pPr lvl="2">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Create a section where you will dynamically display the noise levels for each location.</a:t>
            </a:r>
          </a:p>
          <a:p>
            <a:pPr algn="l"/>
            <a:endParaRPr lang="en-US" sz="1600" b="0" i="0" dirty="0">
              <a:effectLst/>
              <a:latin typeface="Times New Roman" panose="02020603050405020304" pitchFamily="18" charset="0"/>
              <a:cs typeface="Times New Roman" panose="02020603050405020304" pitchFamily="18" charset="0"/>
            </a:endParaRPr>
          </a:p>
          <a:p>
            <a:pPr algn="l">
              <a:lnSpc>
                <a:spcPct val="150000"/>
              </a:lnSpc>
            </a:pPr>
            <a:r>
              <a:rPr lang="en-US" sz="1600" b="1" i="0" u="sng" dirty="0">
                <a:effectLst/>
                <a:latin typeface="Times New Roman" panose="02020603050405020304" pitchFamily="18" charset="0"/>
                <a:cs typeface="Times New Roman" panose="02020603050405020304" pitchFamily="18" charset="0"/>
              </a:rPr>
              <a:t>Step 2</a:t>
            </a:r>
            <a:r>
              <a:rPr lang="en-US" sz="1600" b="1" i="0" dirty="0">
                <a:effectLst/>
                <a:latin typeface="Times New Roman" panose="02020603050405020304" pitchFamily="18" charset="0"/>
                <a:cs typeface="Times New Roman" panose="02020603050405020304" pitchFamily="18" charset="0"/>
              </a:rPr>
              <a:t> : Display Real-Time Noise Data</a:t>
            </a:r>
          </a:p>
          <a:p>
            <a:pPr lvl="2">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Use JavaScript to fetch real-time noise data for various locations from a data source. You can set up a simple JSON file or use a web server.</a:t>
            </a:r>
          </a:p>
          <a:p>
            <a:pPr lvl="2">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Update the placeholders in your HTML page with the fetched noise data. You can use JavaScript to manipulate the DOM and display the data in a tabular format.</a:t>
            </a:r>
          </a:p>
          <a:p>
            <a:pPr lvl="2">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Implement automatic data refreshing at regular intervals to keep the noise levels up to date.</a:t>
            </a:r>
          </a:p>
          <a:p>
            <a:pPr algn="l"/>
            <a:endParaRPr lang="en-US" sz="1600" b="0" i="0" dirty="0">
              <a:effectLst/>
              <a:latin typeface="Times New Roman" panose="02020603050405020304" pitchFamily="18" charset="0"/>
              <a:cs typeface="Times New Roman" panose="02020603050405020304" pitchFamily="18" charset="0"/>
            </a:endParaRPr>
          </a:p>
          <a:p>
            <a:pPr algn="l">
              <a:lnSpc>
                <a:spcPct val="150000"/>
              </a:lnSpc>
            </a:pPr>
            <a:r>
              <a:rPr lang="en-US" sz="1600" b="1" i="0" u="sng" dirty="0">
                <a:effectLst/>
                <a:latin typeface="Times New Roman" panose="02020603050405020304" pitchFamily="18" charset="0"/>
                <a:cs typeface="Times New Roman" panose="02020603050405020304" pitchFamily="18" charset="0"/>
              </a:rPr>
              <a:t>Step 3</a:t>
            </a:r>
            <a:r>
              <a:rPr lang="en-US" sz="1600" b="1" i="0" dirty="0">
                <a:effectLst/>
                <a:latin typeface="Times New Roman" panose="02020603050405020304" pitchFamily="18" charset="0"/>
                <a:cs typeface="Times New Roman" panose="02020603050405020304" pitchFamily="18" charset="0"/>
              </a:rPr>
              <a:t> : Deploy the Website</a:t>
            </a:r>
          </a:p>
          <a:p>
            <a:pPr lvl="2">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Host your HTML, JavaScript, and CSS files on a web server. You can use a hosting service or set up your own server.</a:t>
            </a:r>
          </a:p>
          <a:p>
            <a:pPr lvl="2">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Ensure that the website is accessible via a web browser by sharing the server's URL or IP address.</a:t>
            </a:r>
          </a:p>
          <a:p>
            <a:pPr lvl="2">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Provide clear instructions for users on how to navigate the website, select locations, and view noise levels.</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6942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extLst>
              <a:ext uri="{BEBA8EAE-BF5A-486C-A8C5-ECC9F3942E4B}">
                <a14:imgProps xmlns:a14="http://schemas.microsoft.com/office/drawing/2010/main">
                  <a14:imgLayer r:embed="rId3">
                    <a14:imgEffect>
                      <a14:brightnessContrast bright="-42000"/>
                    </a14:imgEffect>
                  </a14:imgLayer>
                </a14:imgProps>
              </a:ext>
            </a:extLst>
          </a:blip>
          <a:srcRect/>
          <a:stretch>
            <a:fillRect l="-3000" r="-3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5E8046-FE32-102A-BF76-B3D0F9A1E550}"/>
              </a:ext>
            </a:extLst>
          </p:cNvPr>
          <p:cNvSpPr txBox="1"/>
          <p:nvPr/>
        </p:nvSpPr>
        <p:spPr>
          <a:xfrm flipH="1">
            <a:off x="207085" y="369298"/>
            <a:ext cx="5144846" cy="430887"/>
          </a:xfrm>
          <a:prstGeom prst="rect">
            <a:avLst/>
          </a:prstGeom>
          <a:noFill/>
        </p:spPr>
        <p:txBody>
          <a:bodyPr wrap="square" rtlCol="0">
            <a:spAutoFit/>
          </a:bodyPr>
          <a:lstStyle/>
          <a:p>
            <a:r>
              <a:rPr lang="en-IN" sz="2200" u="sng" dirty="0">
                <a:latin typeface="Times New Roman" panose="02020603050405020304" pitchFamily="18" charset="0"/>
                <a:cs typeface="Times New Roman" panose="02020603050405020304" pitchFamily="18" charset="0"/>
              </a:rPr>
              <a:t>FINAL MODULE</a:t>
            </a:r>
            <a:r>
              <a:rPr lang="en-IN" sz="2200" dirty="0">
                <a:latin typeface="Times New Roman" panose="02020603050405020304" pitchFamily="18" charset="0"/>
                <a:cs typeface="Times New Roman" panose="02020603050405020304" pitchFamily="18" charset="0"/>
              </a:rPr>
              <a:t> :</a:t>
            </a:r>
            <a:r>
              <a:rPr lang="en-US" sz="2200" b="1" i="0" dirty="0">
                <a:solidFill>
                  <a:srgbClr val="374151"/>
                </a:solidFill>
                <a:effectLst/>
                <a:latin typeface="Times New Roman" panose="02020603050405020304" pitchFamily="18" charset="0"/>
                <a:cs typeface="Times New Roman" panose="02020603050405020304" pitchFamily="18" charset="0"/>
              </a:rPr>
              <a:t> </a:t>
            </a:r>
            <a:r>
              <a:rPr lang="en-US" sz="2200" i="0" dirty="0">
                <a:effectLst/>
                <a:latin typeface="Times New Roman" panose="02020603050405020304" pitchFamily="18" charset="0"/>
                <a:cs typeface="Times New Roman" panose="02020603050405020304" pitchFamily="18" charset="0"/>
              </a:rPr>
              <a:t>Assembly Module</a:t>
            </a:r>
            <a:endParaRPr lang="en-IN" sz="2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3920458-3BA4-6921-3ACE-C9F7D80A9648}"/>
              </a:ext>
            </a:extLst>
          </p:cNvPr>
          <p:cNvSpPr txBox="1"/>
          <p:nvPr/>
        </p:nvSpPr>
        <p:spPr>
          <a:xfrm flipH="1">
            <a:off x="1004046" y="800185"/>
            <a:ext cx="10980869" cy="5834289"/>
          </a:xfrm>
          <a:prstGeom prst="rect">
            <a:avLst/>
          </a:prstGeom>
          <a:noFill/>
        </p:spPr>
        <p:txBody>
          <a:bodyPr wrap="square" rtlCol="0">
            <a:spAutoFit/>
          </a:bodyPr>
          <a:lstStyle/>
          <a:p>
            <a:pPr algn="l">
              <a:lnSpc>
                <a:spcPct val="150000"/>
              </a:lnSpc>
            </a:pPr>
            <a:r>
              <a:rPr lang="en-US" sz="1600" b="1" i="0" u="sng" dirty="0">
                <a:effectLst/>
                <a:latin typeface="Times New Roman" panose="02020603050405020304" pitchFamily="18" charset="0"/>
                <a:cs typeface="Times New Roman" panose="02020603050405020304" pitchFamily="18" charset="0"/>
              </a:rPr>
              <a:t>Step 1</a:t>
            </a:r>
            <a:r>
              <a:rPr lang="en-US" sz="1600" b="1" i="0" dirty="0">
                <a:effectLst/>
                <a:latin typeface="Times New Roman" panose="02020603050405020304" pitchFamily="18" charset="0"/>
                <a:cs typeface="Times New Roman" panose="02020603050405020304" pitchFamily="18" charset="0"/>
              </a:rPr>
              <a:t> : Hardware Setup and Initialization</a:t>
            </a:r>
            <a:endParaRPr lang="en-US" sz="1600" b="0" i="0" dirty="0">
              <a:effectLst/>
              <a:latin typeface="Times New Roman" panose="02020603050405020304" pitchFamily="18" charset="0"/>
              <a:cs typeface="Times New Roman" panose="02020603050405020304" pitchFamily="18" charset="0"/>
            </a:endParaRPr>
          </a:p>
          <a:p>
            <a:pPr lvl="2">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Set up the Arduino board and connect the microphone sensor, buttons, and LEDs to the GPIO pins.</a:t>
            </a:r>
          </a:p>
          <a:p>
            <a:pPr lvl="2">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Initialize the GPIO pins to control hardware components.</a:t>
            </a:r>
          </a:p>
          <a:p>
            <a:pPr lvl="2">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Create functions to read data from the microphone sensor and control the LEDs based on sensor readings.</a:t>
            </a:r>
          </a:p>
          <a:p>
            <a:pPr lvl="2">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Monitor user interactions with buttons to trigger actions (e.g., start/stop data collection).</a:t>
            </a:r>
          </a:p>
          <a:p>
            <a:pPr algn="l"/>
            <a:endParaRPr lang="en-US" sz="1600" b="0" i="0" dirty="0">
              <a:effectLst/>
              <a:latin typeface="Times New Roman" panose="02020603050405020304" pitchFamily="18" charset="0"/>
              <a:cs typeface="Times New Roman" panose="02020603050405020304" pitchFamily="18" charset="0"/>
            </a:endParaRPr>
          </a:p>
          <a:p>
            <a:pPr algn="l">
              <a:lnSpc>
                <a:spcPct val="150000"/>
              </a:lnSpc>
            </a:pPr>
            <a:r>
              <a:rPr lang="en-US" sz="1600" b="1" i="0" u="sng" dirty="0">
                <a:effectLst/>
                <a:latin typeface="Times New Roman" panose="02020603050405020304" pitchFamily="18" charset="0"/>
                <a:cs typeface="Times New Roman" panose="02020603050405020304" pitchFamily="18" charset="0"/>
              </a:rPr>
              <a:t>Step 2 </a:t>
            </a:r>
            <a:r>
              <a:rPr lang="en-US" sz="1600" b="1" i="0" dirty="0">
                <a:effectLst/>
                <a:latin typeface="Times New Roman" panose="02020603050405020304" pitchFamily="18" charset="0"/>
                <a:cs typeface="Times New Roman" panose="02020603050405020304" pitchFamily="18" charset="0"/>
              </a:rPr>
              <a:t>: Data Collection and Integration</a:t>
            </a:r>
            <a:endParaRPr lang="en-US" sz="1600" b="0" i="0" dirty="0">
              <a:effectLst/>
              <a:latin typeface="Times New Roman" panose="02020603050405020304" pitchFamily="18" charset="0"/>
              <a:cs typeface="Times New Roman" panose="02020603050405020304" pitchFamily="18" charset="0"/>
            </a:endParaRPr>
          </a:p>
          <a:p>
            <a:pPr lvl="2">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Continuously collect real-time noise level data from the microphone sensor.</a:t>
            </a:r>
          </a:p>
          <a:p>
            <a:pPr lvl="2">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Process the collected data if needed (e.g., filtering).</a:t>
            </a:r>
          </a:p>
          <a:p>
            <a:pPr lvl="2">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Make the real-time noise data accessible through an API on the Arduino board</a:t>
            </a:r>
          </a:p>
          <a:p>
            <a:pPr algn="l">
              <a:lnSpc>
                <a:spcPct val="150000"/>
              </a:lnSpc>
            </a:pPr>
            <a:r>
              <a:rPr lang="en-US" sz="1600" b="1" i="0" u="sng" dirty="0">
                <a:effectLst/>
                <a:latin typeface="Times New Roman" panose="02020603050405020304" pitchFamily="18" charset="0"/>
                <a:cs typeface="Times New Roman" panose="02020603050405020304" pitchFamily="18" charset="0"/>
              </a:rPr>
              <a:t>Step 3 </a:t>
            </a:r>
            <a:r>
              <a:rPr lang="en-US" sz="1600" b="1" i="0" dirty="0">
                <a:effectLst/>
                <a:latin typeface="Times New Roman" panose="02020603050405020304" pitchFamily="18" charset="0"/>
                <a:cs typeface="Times New Roman" panose="02020603050405020304" pitchFamily="18" charset="0"/>
              </a:rPr>
              <a:t>: User Interface Integration and Deployment</a:t>
            </a:r>
            <a:endParaRPr lang="en-US" sz="1600" b="0" i="0" dirty="0">
              <a:effectLst/>
              <a:latin typeface="Times New Roman" panose="02020603050405020304" pitchFamily="18" charset="0"/>
              <a:cs typeface="Times New Roman" panose="02020603050405020304" pitchFamily="18" charset="0"/>
            </a:endParaRPr>
          </a:p>
          <a:p>
            <a:pPr lvl="2">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Develop a simple web-based user interface using Flask with routes for displaying real-time noise data.</a:t>
            </a:r>
          </a:p>
          <a:p>
            <a:pPr lvl="2">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Use JavaScript to request real-time noise data from the Arduino board API.</a:t>
            </a:r>
          </a:p>
          <a:p>
            <a:pPr lvl="2">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Display the real-time noise data on the web interface, and ensure user interactions (e.g., starting/stopping data collection) trigger actions via API calls.</a:t>
            </a:r>
          </a:p>
          <a:p>
            <a:pPr lvl="2">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Host the integrated system on the Arduino board and make it accessible via a web browser.</a:t>
            </a:r>
          </a:p>
        </p:txBody>
      </p:sp>
    </p:spTree>
    <p:extLst>
      <p:ext uri="{BB962C8B-B14F-4D97-AF65-F5344CB8AC3E}">
        <p14:creationId xmlns:p14="http://schemas.microsoft.com/office/powerpoint/2010/main" val="2559591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1E19BF-AA38-1707-37EF-BC44FC5706C5}"/>
              </a:ext>
            </a:extLst>
          </p:cNvPr>
          <p:cNvSpPr txBox="1"/>
          <p:nvPr/>
        </p:nvSpPr>
        <p:spPr>
          <a:xfrm flipH="1">
            <a:off x="4904589" y="3059668"/>
            <a:ext cx="2974492" cy="738664"/>
          </a:xfrm>
          <a:prstGeom prst="rect">
            <a:avLst/>
          </a:prstGeom>
          <a:noFill/>
        </p:spPr>
        <p:txBody>
          <a:bodyPr wrap="square" rtlCol="0">
            <a:spAutoFit/>
          </a:bodyPr>
          <a:lstStyle/>
          <a:p>
            <a:pPr algn="ctr"/>
            <a:r>
              <a:rPr lang="en-IN" sz="4200" b="1" dirty="0"/>
              <a:t>THANK YOU</a:t>
            </a:r>
          </a:p>
        </p:txBody>
      </p:sp>
    </p:spTree>
    <p:extLst>
      <p:ext uri="{BB962C8B-B14F-4D97-AF65-F5344CB8AC3E}">
        <p14:creationId xmlns:p14="http://schemas.microsoft.com/office/powerpoint/2010/main" val="923224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TotalTime>
  <Words>929</Words>
  <Application>Microsoft Office PowerPoint</Application>
  <PresentationFormat>Widescreen</PresentationFormat>
  <Paragraphs>81</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Söhne</vt:lpstr>
      <vt:lpstr>Times New Roman</vt:lpstr>
      <vt:lpstr>Office Theme</vt:lpstr>
      <vt:lpstr>IOT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PROJECT</dc:title>
  <dc:creator>sai prasanth</dc:creator>
  <cp:lastModifiedBy>sai prasanth</cp:lastModifiedBy>
  <cp:revision>4</cp:revision>
  <dcterms:created xsi:type="dcterms:W3CDTF">2023-10-09T04:18:42Z</dcterms:created>
  <dcterms:modified xsi:type="dcterms:W3CDTF">2023-10-10T18:30:09Z</dcterms:modified>
</cp:coreProperties>
</file>